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91" r:id="rId5"/>
    <p:sldId id="292" r:id="rId6"/>
    <p:sldId id="293" r:id="rId7"/>
    <p:sldId id="259" r:id="rId8"/>
    <p:sldId id="260" r:id="rId9"/>
    <p:sldId id="277" r:id="rId10"/>
    <p:sldId id="261" r:id="rId11"/>
    <p:sldId id="263" r:id="rId12"/>
    <p:sldId id="296" r:id="rId13"/>
    <p:sldId id="267" r:id="rId14"/>
    <p:sldId id="268" r:id="rId15"/>
    <p:sldId id="328" r:id="rId16"/>
    <p:sldId id="294" r:id="rId17"/>
    <p:sldId id="327" r:id="rId18"/>
    <p:sldId id="270" r:id="rId19"/>
    <p:sldId id="271" r:id="rId20"/>
    <p:sldId id="272" r:id="rId21"/>
    <p:sldId id="273" r:id="rId22"/>
    <p:sldId id="297" r:id="rId23"/>
    <p:sldId id="298" r:id="rId24"/>
    <p:sldId id="295" r:id="rId25"/>
    <p:sldId id="299" r:id="rId26"/>
    <p:sldId id="278" r:id="rId27"/>
    <p:sldId id="279" r:id="rId28"/>
    <p:sldId id="322" r:id="rId29"/>
    <p:sldId id="323" r:id="rId30"/>
    <p:sldId id="300" r:id="rId31"/>
    <p:sldId id="281" r:id="rId32"/>
    <p:sldId id="282" r:id="rId33"/>
    <p:sldId id="283" r:id="rId34"/>
    <p:sldId id="284" r:id="rId35"/>
    <p:sldId id="303" r:id="rId36"/>
    <p:sldId id="302" r:id="rId37"/>
    <p:sldId id="304" r:id="rId38"/>
    <p:sldId id="301" r:id="rId39"/>
    <p:sldId id="305" r:id="rId40"/>
    <p:sldId id="285" r:id="rId41"/>
    <p:sldId id="286" r:id="rId42"/>
    <p:sldId id="307" r:id="rId43"/>
    <p:sldId id="312" r:id="rId44"/>
    <p:sldId id="313" r:id="rId45"/>
    <p:sldId id="325" r:id="rId46"/>
    <p:sldId id="308" r:id="rId47"/>
    <p:sldId id="309" r:id="rId48"/>
    <p:sldId id="310" r:id="rId49"/>
    <p:sldId id="311" r:id="rId50"/>
    <p:sldId id="317" r:id="rId51"/>
    <p:sldId id="314" r:id="rId52"/>
    <p:sldId id="315" r:id="rId53"/>
    <p:sldId id="324" r:id="rId54"/>
    <p:sldId id="316" r:id="rId55"/>
    <p:sldId id="318" r:id="rId56"/>
    <p:sldId id="319" r:id="rId57"/>
    <p:sldId id="320" r:id="rId58"/>
    <p:sldId id="288" r:id="rId59"/>
    <p:sldId id="276" r:id="rId6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3">
        <a:schemeClr val="bg1"/>
      </p:bgRef>
    </p:bg>
    <p:spTree>
      <p:nvGrpSpPr>
        <p:cNvPr id="1" name=""/>
        <p:cNvGrpSpPr/>
        <p:nvPr/>
      </p:nvGrpSpPr>
      <p:grpSpPr>
        <a:xfrm>
          <a:off x="0" y="0"/>
          <a:ext cx="0" cy="0"/>
          <a:chOff x="0" y="0"/>
          <a:chExt cx="0" cy="0"/>
        </a:xfrm>
      </p:grpSpPr>
      <p:sp>
        <p:nvSpPr>
          <p:cNvPr id="12" name="矩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圆角矩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副标题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a:t>单击此处编辑母版副标题样式</a:t>
            </a:r>
            <a:endParaRPr kumimoji="0" lang="en-US"/>
          </a:p>
        </p:txBody>
      </p:sp>
      <p:sp>
        <p:nvSpPr>
          <p:cNvPr id="28" name="日期占位符 27"/>
          <p:cNvSpPr>
            <a:spLocks noGrp="1"/>
          </p:cNvSpPr>
          <p:nvPr>
            <p:ph type="dt" sz="half" idx="10"/>
          </p:nvPr>
        </p:nvSpPr>
        <p:spPr/>
        <p:txBody>
          <a:bodyPr/>
          <a:lstStyle/>
          <a:p>
            <a:fld id="{97FC144D-3A6F-48F4-9C48-8C6ABF358B2B}" type="datetimeFigureOut">
              <a:rPr lang="zh-CN" altLang="en-US" smtClean="0"/>
              <a:pPr/>
              <a:t>2019/9/4</a:t>
            </a:fld>
            <a:endParaRPr lang="zh-CN" altLang="en-US"/>
          </a:p>
        </p:txBody>
      </p:sp>
      <p:sp>
        <p:nvSpPr>
          <p:cNvPr id="17" name="页脚占位符 16"/>
          <p:cNvSpPr>
            <a:spLocks noGrp="1"/>
          </p:cNvSpPr>
          <p:nvPr>
            <p:ph type="ftr" sz="quarter" idx="11"/>
          </p:nvPr>
        </p:nvSpPr>
        <p:spPr/>
        <p:txBody>
          <a:bodyPr/>
          <a:lstStyle/>
          <a:p>
            <a:endParaRPr lang="zh-CN" altLang="en-US"/>
          </a:p>
        </p:txBody>
      </p:sp>
      <p:sp>
        <p:nvSpPr>
          <p:cNvPr id="29" name="灯片编号占位符 28"/>
          <p:cNvSpPr>
            <a:spLocks noGrp="1"/>
          </p:cNvSpPr>
          <p:nvPr>
            <p:ph type="sldNum" sz="quarter" idx="12"/>
          </p:nvPr>
        </p:nvSpPr>
        <p:spPr/>
        <p:txBody>
          <a:bodyPr lIns="0" tIns="0" rIns="0" bIns="0">
            <a:noAutofit/>
          </a:bodyPr>
          <a:lstStyle>
            <a:lvl1pPr>
              <a:defRPr sz="1400">
                <a:solidFill>
                  <a:srgbClr val="FFFFFF"/>
                </a:solidFill>
              </a:defRPr>
            </a:lvl1pPr>
          </a:lstStyle>
          <a:p>
            <a:fld id="{795C6926-D132-41A7-98C4-8FD0685EBA8F}" type="slidenum">
              <a:rPr lang="zh-CN" altLang="en-US" smtClean="0"/>
              <a:pPr/>
              <a:t>‹#›</a:t>
            </a:fld>
            <a:endParaRPr lang="zh-CN" altLang="en-US"/>
          </a:p>
        </p:txBody>
      </p:sp>
      <p:sp>
        <p:nvSpPr>
          <p:cNvPr id="7" name="矩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标题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zh-CN" altLang="en-US"/>
              <a:t>单击此处编辑母版标题样式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7FC144D-3A6F-48F4-9C48-8C6ABF358B2B}" type="datetimeFigureOut">
              <a:rPr lang="zh-CN" altLang="en-US" smtClean="0"/>
              <a:pPr/>
              <a:t>2019/9/4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5C6926-D132-41A7-98C4-8FD0685EBA8F}"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1"/>
            <a:ext cx="2011680" cy="5851525"/>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914400" y="274640"/>
            <a:ext cx="5562600" cy="5851525"/>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7FC144D-3A6F-48F4-9C48-8C6ABF358B2B}" type="datetimeFigureOut">
              <a:rPr lang="zh-CN" altLang="en-US" smtClean="0"/>
              <a:pPr/>
              <a:t>2019/9/4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5C6926-D132-41A7-98C4-8FD0685EBA8F}"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4" name="日期占位符 3"/>
          <p:cNvSpPr>
            <a:spLocks noGrp="1"/>
          </p:cNvSpPr>
          <p:nvPr>
            <p:ph type="dt" sz="half" idx="10"/>
          </p:nvPr>
        </p:nvSpPr>
        <p:spPr/>
        <p:txBody>
          <a:bodyPr/>
          <a:lstStyle/>
          <a:p>
            <a:fld id="{97FC144D-3A6F-48F4-9C48-8C6ABF358B2B}" type="datetimeFigureOut">
              <a:rPr lang="zh-CN" altLang="en-US" smtClean="0"/>
              <a:pPr/>
              <a:t>2019/9/4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5C6926-D132-41A7-98C4-8FD0685EBA8F}" type="slidenum">
              <a:rPr lang="zh-CN" altLang="en-US" smtClean="0"/>
              <a:pPr/>
              <a:t>‹#›</a:t>
            </a:fld>
            <a:endParaRPr lang="zh-CN" altLang="en-US"/>
          </a:p>
        </p:txBody>
      </p:sp>
      <p:sp>
        <p:nvSpPr>
          <p:cNvPr id="8" name="内容占位符 7"/>
          <p:cNvSpPr>
            <a:spLocks noGrp="1"/>
          </p:cNvSpPr>
          <p:nvPr>
            <p:ph sz="quarter" idx="1"/>
          </p:nvPr>
        </p:nvSpPr>
        <p:spPr>
          <a:xfrm>
            <a:off x="914400" y="1447800"/>
            <a:ext cx="7772400" cy="45720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1"/>
      </p:bgRef>
    </p:bg>
    <p:spTree>
      <p:nvGrpSpPr>
        <p:cNvPr id="1" name=""/>
        <p:cNvGrpSpPr/>
        <p:nvPr/>
      </p:nvGrpSpPr>
      <p:grpSpPr>
        <a:xfrm>
          <a:off x="0" y="0"/>
          <a:ext cx="0" cy="0"/>
          <a:chOff x="0" y="0"/>
          <a:chExt cx="0" cy="0"/>
        </a:xfrm>
      </p:grpSpPr>
      <p:sp>
        <p:nvSpPr>
          <p:cNvPr id="11" name="矩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圆角矩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722313" y="952500"/>
            <a:ext cx="7772400" cy="1362075"/>
          </a:xfrm>
        </p:spPr>
        <p:txBody>
          <a:bodyPr anchor="b" anchorCtr="0"/>
          <a:lstStyle>
            <a:lvl1pPr algn="l">
              <a:buNone/>
              <a:defRPr sz="4000" b="0" cap="none"/>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p:txBody>
          <a:bodyPr/>
          <a:lstStyle/>
          <a:p>
            <a:fld id="{97FC144D-3A6F-48F4-9C48-8C6ABF358B2B}" type="datetimeFigureOut">
              <a:rPr lang="zh-CN" altLang="en-US" smtClean="0"/>
              <a:pPr/>
              <a:t>2019/9/4</a:t>
            </a:fld>
            <a:endParaRPr lang="zh-CN" altLang="en-US"/>
          </a:p>
        </p:txBody>
      </p:sp>
      <p:sp>
        <p:nvSpPr>
          <p:cNvPr id="5" name="页脚占位符 4"/>
          <p:cNvSpPr>
            <a:spLocks noGrp="1"/>
          </p:cNvSpPr>
          <p:nvPr>
            <p:ph type="ftr" sz="quarter" idx="11"/>
          </p:nvPr>
        </p:nvSpPr>
        <p:spPr>
          <a:xfrm>
            <a:off x="800100" y="6172200"/>
            <a:ext cx="4000500" cy="457200"/>
          </a:xfrm>
        </p:spPr>
        <p:txBody>
          <a:bodyPr/>
          <a:lstStyle/>
          <a:p>
            <a:endParaRPr lang="zh-CN" altLang="en-US"/>
          </a:p>
        </p:txBody>
      </p:sp>
      <p:sp>
        <p:nvSpPr>
          <p:cNvPr id="7" name="矩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灯片编号占位符 5"/>
          <p:cNvSpPr>
            <a:spLocks noGrp="1"/>
          </p:cNvSpPr>
          <p:nvPr>
            <p:ph type="sldNum" sz="quarter" idx="12"/>
          </p:nvPr>
        </p:nvSpPr>
        <p:spPr>
          <a:xfrm>
            <a:off x="146304" y="6208776"/>
            <a:ext cx="457200" cy="457200"/>
          </a:xfrm>
        </p:spPr>
        <p:txBody>
          <a:bodyPr/>
          <a:lstStyle/>
          <a:p>
            <a:fld id="{795C6926-D132-41A7-98C4-8FD0685EBA8F}"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5" name="日期占位符 4"/>
          <p:cNvSpPr>
            <a:spLocks noGrp="1"/>
          </p:cNvSpPr>
          <p:nvPr>
            <p:ph type="dt" sz="half" idx="10"/>
          </p:nvPr>
        </p:nvSpPr>
        <p:spPr/>
        <p:txBody>
          <a:bodyPr/>
          <a:lstStyle/>
          <a:p>
            <a:fld id="{97FC144D-3A6F-48F4-9C48-8C6ABF358B2B}" type="datetimeFigureOut">
              <a:rPr lang="zh-CN" altLang="en-US" smtClean="0"/>
              <a:pPr/>
              <a:t>2019/9/4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5C6926-D132-41A7-98C4-8FD0685EBA8F}" type="slidenum">
              <a:rPr lang="zh-CN" altLang="en-US" smtClean="0"/>
              <a:pPr/>
              <a:t>‹#›</a:t>
            </a:fld>
            <a:endParaRPr lang="zh-CN" altLang="en-US"/>
          </a:p>
        </p:txBody>
      </p:sp>
      <p:sp>
        <p:nvSpPr>
          <p:cNvPr id="9" name="内容占位符 8"/>
          <p:cNvSpPr>
            <a:spLocks noGrp="1"/>
          </p:cNvSpPr>
          <p:nvPr>
            <p:ph sz="quarter" idx="1"/>
          </p:nvPr>
        </p:nvSpPr>
        <p:spPr>
          <a:xfrm>
            <a:off x="914400" y="1447800"/>
            <a:ext cx="3749040" cy="45720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4933950" y="1447800"/>
            <a:ext cx="3749040" cy="45720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0" y="273050"/>
            <a:ext cx="7772400" cy="1143000"/>
          </a:xfrm>
        </p:spPr>
        <p:txBody>
          <a:bodyPr anchor="b" anchorCtr="0"/>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p:txBody>
          <a:bodyPr/>
          <a:lstStyle/>
          <a:p>
            <a:fld id="{97FC144D-3A6F-48F4-9C48-8C6ABF358B2B}" type="datetimeFigureOut">
              <a:rPr lang="zh-CN" altLang="en-US" smtClean="0"/>
              <a:pPr/>
              <a:t>2019/9/4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95C6926-D132-41A7-98C4-8FD0685EBA8F}" type="slidenum">
              <a:rPr lang="zh-CN" altLang="en-US" smtClean="0"/>
              <a:pPr/>
              <a:t>‹#›</a:t>
            </a:fld>
            <a:endParaRPr lang="zh-CN" altLang="en-US"/>
          </a:p>
        </p:txBody>
      </p:sp>
      <p:sp>
        <p:nvSpPr>
          <p:cNvPr id="11" name="内容占位符 10"/>
          <p:cNvSpPr>
            <a:spLocks noGrp="1"/>
          </p:cNvSpPr>
          <p:nvPr>
            <p:ph sz="half" idx="2"/>
          </p:nvPr>
        </p:nvSpPr>
        <p:spPr>
          <a:xfrm>
            <a:off x="914400" y="2247900"/>
            <a:ext cx="3733800" cy="38862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half" idx="4"/>
          </p:nvPr>
        </p:nvSpPr>
        <p:spPr>
          <a:xfrm>
            <a:off x="4953000" y="2247900"/>
            <a:ext cx="3733800" cy="38862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97FC144D-3A6F-48F4-9C48-8C6ABF358B2B}" type="datetimeFigureOut">
              <a:rPr lang="zh-CN" altLang="en-US" smtClean="0"/>
              <a:pPr/>
              <a:t>2019/9/4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95C6926-D132-41A7-98C4-8FD0685EBA8F}"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7FC144D-3A6F-48F4-9C48-8C6ABF358B2B}" type="datetimeFigureOut">
              <a:rPr lang="zh-CN" altLang="en-US" smtClean="0"/>
              <a:pPr/>
              <a:t>2019/9/4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95C6926-D132-41A7-98C4-8FD0685EBA8F}"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圆角矩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914400" y="273050"/>
            <a:ext cx="7772400" cy="1143000"/>
          </a:xfrm>
        </p:spPr>
        <p:txBody>
          <a:bodyPr anchor="b" anchorCtr="0"/>
          <a:lstStyle>
            <a:lvl1pPr algn="l">
              <a:buNone/>
              <a:defRPr sz="4000" b="0"/>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7FC144D-3A6F-48F4-9C48-8C6ABF358B2B}" type="datetimeFigureOut">
              <a:rPr lang="zh-CN" altLang="en-US" smtClean="0"/>
              <a:pPr/>
              <a:t>2019/9/4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5C6926-D132-41A7-98C4-8FD0685EBA8F}" type="slidenum">
              <a:rPr lang="zh-CN" altLang="en-US" smtClean="0"/>
              <a:pPr/>
              <a:t>‹#›</a:t>
            </a:fld>
            <a:endParaRPr lang="zh-CN" altLang="en-US"/>
          </a:p>
        </p:txBody>
      </p:sp>
      <p:sp>
        <p:nvSpPr>
          <p:cNvPr id="11" name="内容占位符 10"/>
          <p:cNvSpPr>
            <a:spLocks noGrp="1"/>
          </p:cNvSpPr>
          <p:nvPr>
            <p:ph sz="quarter" idx="1"/>
          </p:nvPr>
        </p:nvSpPr>
        <p:spPr>
          <a:xfrm>
            <a:off x="2971800" y="1600200"/>
            <a:ext cx="5715000" cy="44958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zh-CN" altLang="en-US"/>
              <a:t>单击此处编辑母版标题样式</a:t>
            </a:r>
            <a:endParaRPr kumimoji="0" lang="en-US"/>
          </a:p>
        </p:txBody>
      </p:sp>
      <p:sp>
        <p:nvSpPr>
          <p:cNvPr id="4" name="文本占位符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7FC144D-3A6F-48F4-9C48-8C6ABF358B2B}" type="datetimeFigureOut">
              <a:rPr lang="zh-CN" altLang="en-US" smtClean="0"/>
              <a:pPr/>
              <a:t>2019/9/4</a:t>
            </a:fld>
            <a:endParaRPr lang="zh-CN" altLang="en-US"/>
          </a:p>
        </p:txBody>
      </p:sp>
      <p:sp>
        <p:nvSpPr>
          <p:cNvPr id="6" name="页脚占位符 5"/>
          <p:cNvSpPr>
            <a:spLocks noGrp="1"/>
          </p:cNvSpPr>
          <p:nvPr>
            <p:ph type="ftr" sz="quarter" idx="11"/>
          </p:nvPr>
        </p:nvSpPr>
        <p:spPr>
          <a:xfrm>
            <a:off x="914400" y="6172200"/>
            <a:ext cx="3886200" cy="457200"/>
          </a:xfrm>
        </p:spPr>
        <p:txBody>
          <a:bodyPr/>
          <a:lstStyle/>
          <a:p>
            <a:endParaRPr lang="zh-CN" altLang="en-US"/>
          </a:p>
        </p:txBody>
      </p:sp>
      <p:sp>
        <p:nvSpPr>
          <p:cNvPr id="7" name="灯片编号占位符 6"/>
          <p:cNvSpPr>
            <a:spLocks noGrp="1"/>
          </p:cNvSpPr>
          <p:nvPr>
            <p:ph type="sldNum" sz="quarter" idx="12"/>
          </p:nvPr>
        </p:nvSpPr>
        <p:spPr>
          <a:xfrm>
            <a:off x="146304" y="6208776"/>
            <a:ext cx="457200" cy="457200"/>
          </a:xfrm>
        </p:spPr>
        <p:txBody>
          <a:bodyPr/>
          <a:lstStyle/>
          <a:p>
            <a:fld id="{795C6926-D132-41A7-98C4-8FD0685EBA8F}" type="slidenum">
              <a:rPr lang="zh-CN" altLang="en-US" smtClean="0"/>
              <a:pPr/>
              <a:t>‹#›</a:t>
            </a:fld>
            <a:endParaRPr lang="zh-CN" altLang="en-US"/>
          </a:p>
        </p:txBody>
      </p:sp>
      <p:sp>
        <p:nvSpPr>
          <p:cNvPr id="11" name="矩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矩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图片占位符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zh-CN" altLang="en-US"/>
              <a:t>单击图标添加图片</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圆角矩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标题占位符 21"/>
          <p:cNvSpPr>
            <a:spLocks noGrp="1"/>
          </p:cNvSpPr>
          <p:nvPr>
            <p:ph type="title"/>
          </p:nvPr>
        </p:nvSpPr>
        <p:spPr>
          <a:xfrm>
            <a:off x="914400" y="274638"/>
            <a:ext cx="7772400" cy="1143000"/>
          </a:xfrm>
          <a:prstGeom prst="rect">
            <a:avLst/>
          </a:prstGeom>
        </p:spPr>
        <p:txBody>
          <a:bodyPr bIns="91440"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14" name="日期占位符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97FC144D-3A6F-48F4-9C48-8C6ABF358B2B}" type="datetimeFigureOut">
              <a:rPr lang="zh-CN" altLang="en-US" smtClean="0"/>
              <a:pPr/>
              <a:t>2019/9/4</a:t>
            </a:fld>
            <a:endParaRPr lang="zh-CN" altLang="en-US"/>
          </a:p>
        </p:txBody>
      </p:sp>
      <p:sp>
        <p:nvSpPr>
          <p:cNvPr id="3" name="页脚占位符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zh-CN" altLang="en-US"/>
          </a:p>
        </p:txBody>
      </p:sp>
      <p:sp>
        <p:nvSpPr>
          <p:cNvPr id="23" name="灯片编号占位符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95C6926-D132-41A7-98C4-8FD0685EBA8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file:///C:\Users\Administrator\Desktop\Italy%20conference\I%2039&#20154;.mp4"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C:\Users\Administrator\Desktop\Italy%20conference\&#29615;&#36947;65&#20154;&#33258;&#34892;&#36710;&#23454;&#39564;.mp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file:///C:\Users\Administrator\Desktop\Italy%20conference\S2.mp4" TargetMode="External"/><Relationship Id="rId1" Type="http://schemas.openxmlformats.org/officeDocument/2006/relationships/video" Target="file:///C:\Users\Administrator\Desktop\Italy%20conference\S1.mp4" TargetMode="External"/><Relationship Id="rId6" Type="http://schemas.microsoft.com/office/2007/relationships/media" Target="file:///C:\Users\lenovo\Desktop\Italy%20conference\S2.mp4" TargetMode="External"/><Relationship Id="rId5" Type="http://schemas.openxmlformats.org/officeDocument/2006/relationships/image" Target="../media/image40.png"/><Relationship Id="rId4" Type="http://schemas.microsoft.com/office/2007/relationships/media" Target="file:///C:\Users\lenovo\Desktop\Italy%20conference\S1.mp4"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38.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 Id="rId9" Type="http://schemas.openxmlformats.org/officeDocument/2006/relationships/image" Target="../media/image60.emf"/></Relationships>
</file>

<file path=ppt/slides/_rels/slide3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rmAutofit/>
          </a:bodyPr>
          <a:lstStyle/>
          <a:p>
            <a:r>
              <a:rPr lang="en-US" altLang="zh-CN" sz="4000" dirty="0">
                <a:solidFill>
                  <a:srgbClr val="FF0000"/>
                </a:solidFill>
              </a:rPr>
              <a:t>Rui Jiang</a:t>
            </a:r>
            <a:endParaRPr lang="zh-CN" altLang="en-US" sz="4000" dirty="0">
              <a:solidFill>
                <a:srgbClr val="FF0000"/>
              </a:solidFill>
            </a:endParaRPr>
          </a:p>
        </p:txBody>
      </p:sp>
      <p:sp>
        <p:nvSpPr>
          <p:cNvPr id="2" name="标题 1"/>
          <p:cNvSpPr>
            <a:spLocks noGrp="1"/>
          </p:cNvSpPr>
          <p:nvPr>
            <p:ph type="ctrTitle"/>
          </p:nvPr>
        </p:nvSpPr>
        <p:spPr/>
        <p:txBody>
          <a:bodyPr/>
          <a:lstStyle/>
          <a:p>
            <a:r>
              <a:rPr lang="en-US" altLang="zh-CN" dirty="0"/>
              <a:t>	Experimental study and modeling of bicycle flow</a:t>
            </a:r>
            <a:endParaRPr lang="zh-CN" altLang="en-US" dirty="0"/>
          </a:p>
        </p:txBody>
      </p:sp>
      <p:sp>
        <p:nvSpPr>
          <p:cNvPr id="4" name="TextBox 3"/>
          <p:cNvSpPr txBox="1"/>
          <p:nvPr/>
        </p:nvSpPr>
        <p:spPr>
          <a:xfrm>
            <a:off x="714348" y="4214818"/>
            <a:ext cx="8001056" cy="584775"/>
          </a:xfrm>
          <a:prstGeom prst="rect">
            <a:avLst/>
          </a:prstGeom>
          <a:noFill/>
        </p:spPr>
        <p:txBody>
          <a:bodyPr wrap="square" rtlCol="0">
            <a:spAutoFit/>
          </a:bodyPr>
          <a:lstStyle/>
          <a:p>
            <a:pPr algn="ctr"/>
            <a:r>
              <a:rPr lang="en-US" altLang="zh-CN" sz="3200" dirty="0">
                <a:solidFill>
                  <a:srgbClr val="0000FF"/>
                </a:solidFill>
              </a:rPr>
              <a:t>Beijing </a:t>
            </a:r>
            <a:r>
              <a:rPr lang="en-US" altLang="zh-CN" sz="3200" dirty="0" err="1">
                <a:solidFill>
                  <a:srgbClr val="0000FF"/>
                </a:solidFill>
              </a:rPr>
              <a:t>Jiaotong</a:t>
            </a:r>
            <a:r>
              <a:rPr lang="en-US" altLang="zh-CN" sz="3200" dirty="0">
                <a:solidFill>
                  <a:srgbClr val="0000FF"/>
                </a:solidFill>
              </a:rPr>
              <a:t> University</a:t>
            </a:r>
            <a:endParaRPr lang="zh-CN" altLang="en-US" sz="3200" dirty="0">
              <a:solidFill>
                <a:srgbClr val="0000FF"/>
              </a:solidFill>
            </a:endParaRPr>
          </a:p>
        </p:txBody>
      </p:sp>
      <p:pic>
        <p:nvPicPr>
          <p:cNvPr id="5" name="图片 4">
            <a:extLst>
              <a:ext uri="{FF2B5EF4-FFF2-40B4-BE49-F238E27FC236}">
                <a16:creationId xmlns:a16="http://schemas.microsoft.com/office/drawing/2014/main" xmlns="" id="{4164A16C-C53F-4891-97A4-A9A41319E60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7537" y="49995"/>
            <a:ext cx="1348119" cy="135315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a:t>
            </a:r>
            <a:endParaRPr lang="zh-CN" altLang="en-US" dirty="0"/>
          </a:p>
        </p:txBody>
      </p:sp>
      <p:sp>
        <p:nvSpPr>
          <p:cNvPr id="3" name="内容占位符 2"/>
          <p:cNvSpPr>
            <a:spLocks noGrp="1"/>
          </p:cNvSpPr>
          <p:nvPr>
            <p:ph sz="quarter" idx="1"/>
          </p:nvPr>
        </p:nvSpPr>
        <p:spPr>
          <a:xfrm>
            <a:off x="914400" y="1447800"/>
            <a:ext cx="8015318" cy="5053034"/>
          </a:xfrm>
        </p:spPr>
        <p:txBody>
          <a:bodyPr>
            <a:normAutofit fontScale="92500"/>
          </a:bodyPr>
          <a:lstStyle/>
          <a:p>
            <a:r>
              <a:rPr lang="en-US" altLang="zh-CN" dirty="0"/>
              <a:t>Since the volume of bicycle flow is usually not high enough, the opportunities to observe the full range of traffic conditions are very limited. </a:t>
            </a:r>
            <a:r>
              <a:rPr lang="en-US" altLang="zh-CN" dirty="0" err="1"/>
              <a:t>Navin</a:t>
            </a:r>
            <a:r>
              <a:rPr lang="en-US" altLang="zh-CN" dirty="0"/>
              <a:t> (1994) carried out an experimental study on bicycle traffic. </a:t>
            </a:r>
          </a:p>
          <a:p>
            <a:r>
              <a:rPr lang="en-US" altLang="zh-CN" dirty="0">
                <a:solidFill>
                  <a:srgbClr val="FF0000"/>
                </a:solidFill>
              </a:rPr>
              <a:t>Children ages 11–14 </a:t>
            </a:r>
            <a:r>
              <a:rPr lang="en-US" altLang="zh-CN" dirty="0"/>
              <a:t>were recruited from elementary schools and were filmed while riding on a 4-m-wide 125-m-long oval track behind a lead cyclist. </a:t>
            </a:r>
          </a:p>
          <a:p>
            <a:r>
              <a:rPr lang="en-US" altLang="zh-CN" dirty="0"/>
              <a:t>They were instructed to “</a:t>
            </a:r>
            <a:r>
              <a:rPr lang="en-US" altLang="zh-CN" dirty="0">
                <a:solidFill>
                  <a:srgbClr val="0000FF"/>
                </a:solidFill>
              </a:rPr>
              <a:t>ride behind and fill in the space behind the pace setter at a spacing they considered safe and comfortable</a:t>
            </a:r>
            <a:r>
              <a:rPr lang="en-US" altLang="zh-CN" dirty="0"/>
              <a:t>” .</a:t>
            </a:r>
          </a:p>
          <a:p>
            <a:r>
              <a:rPr lang="en-US" altLang="zh-CN" dirty="0"/>
              <a:t>The fundamental diagram has been presented and the maximum flow occurs at about 72 bicycles/min/m, at a speed of about 14 km/hr and a density of about three bicycles per 10 m2.</a:t>
            </a:r>
            <a:endParaRPr lang="zh-CN"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Single-file experiment setup</a:t>
            </a:r>
            <a:endParaRPr lang="zh-CN" altLang="en-US" dirty="0"/>
          </a:p>
        </p:txBody>
      </p:sp>
      <p:sp>
        <p:nvSpPr>
          <p:cNvPr id="5" name="矩形 4"/>
          <p:cNvSpPr/>
          <p:nvPr/>
        </p:nvSpPr>
        <p:spPr>
          <a:xfrm>
            <a:off x="3979163" y="1484784"/>
            <a:ext cx="5164837" cy="1938992"/>
          </a:xfrm>
          <a:prstGeom prst="rect">
            <a:avLst/>
          </a:prstGeom>
        </p:spPr>
        <p:txBody>
          <a:bodyPr wrap="square">
            <a:spAutoFit/>
          </a:bodyPr>
          <a:lstStyle/>
          <a:p>
            <a:r>
              <a:rPr lang="en-US" altLang="zh-CN" sz="2400" dirty="0"/>
              <a:t>we use an oval-like course on four neighboring basketball courts, with 29 m straight sections joined by 14 m circular curves. The total length of the course is 146 m. The width of the course is about 0.8 m</a:t>
            </a:r>
            <a:endParaRPr lang="zh-CN" altLang="en-US" sz="2400" dirty="0"/>
          </a:p>
        </p:txBody>
      </p:sp>
      <p:pic>
        <p:nvPicPr>
          <p:cNvPr id="4100" name="Picture 4"/>
          <p:cNvPicPr>
            <a:picLocks noChangeAspect="1" noChangeArrowheads="1"/>
          </p:cNvPicPr>
          <p:nvPr/>
        </p:nvPicPr>
        <p:blipFill>
          <a:blip r:embed="rId2" cstate="print"/>
          <a:srcRect/>
          <a:stretch>
            <a:fillRect/>
          </a:stretch>
        </p:blipFill>
        <p:spPr bwMode="auto">
          <a:xfrm>
            <a:off x="323528" y="1844824"/>
            <a:ext cx="3480159" cy="4006932"/>
          </a:xfrm>
          <a:prstGeom prst="rect">
            <a:avLst/>
          </a:prstGeom>
          <a:noFill/>
          <a:ln w="9525">
            <a:noFill/>
            <a:miter lim="800000"/>
            <a:headEnd/>
            <a:tailEnd/>
          </a:ln>
          <a:effectLst/>
        </p:spPr>
      </p:pic>
      <p:sp>
        <p:nvSpPr>
          <p:cNvPr id="7" name="矩形 6"/>
          <p:cNvSpPr/>
          <p:nvPr/>
        </p:nvSpPr>
        <p:spPr>
          <a:xfrm>
            <a:off x="3923928" y="3717032"/>
            <a:ext cx="4572000" cy="3416320"/>
          </a:xfrm>
          <a:prstGeom prst="rect">
            <a:avLst/>
          </a:prstGeom>
        </p:spPr>
        <p:txBody>
          <a:bodyPr>
            <a:spAutoFit/>
          </a:bodyPr>
          <a:lstStyle/>
          <a:p>
            <a:r>
              <a:rPr lang="en-US" altLang="zh-CN" sz="2400" dirty="0">
                <a:solidFill>
                  <a:srgbClr val="FF0000"/>
                </a:solidFill>
              </a:rPr>
              <a:t>Three times </a:t>
            </a:r>
            <a:r>
              <a:rPr lang="en-US" altLang="zh-CN" sz="2400" dirty="0"/>
              <a:t>on November</a:t>
            </a:r>
          </a:p>
          <a:p>
            <a:r>
              <a:rPr lang="en-US" altLang="zh-CN" sz="2400" dirty="0"/>
              <a:t>3, 2009, November 7, 2009, and April 19, 2010, respectively</a:t>
            </a:r>
            <a:r>
              <a:rPr lang="en-US" altLang="zh-CN" sz="2400" dirty="0">
                <a:solidFill>
                  <a:srgbClr val="FF0000"/>
                </a:solidFill>
              </a:rPr>
              <a:t>. The weather </a:t>
            </a:r>
            <a:r>
              <a:rPr lang="en-US" altLang="zh-CN" sz="2400" dirty="0"/>
              <a:t>was sunny the first time, sunny/cloudy the second time, and a little rainy the third time. </a:t>
            </a:r>
            <a:r>
              <a:rPr lang="en-US" altLang="zh-CN" sz="2400" dirty="0" smtClean="0"/>
              <a:t>S</a:t>
            </a:r>
            <a:r>
              <a:rPr lang="en-US" altLang="zh-CN" sz="2400" dirty="0" smtClean="0"/>
              <a:t>ome </a:t>
            </a:r>
            <a:r>
              <a:rPr lang="en-US" altLang="zh-CN" sz="2400" dirty="0" smtClean="0"/>
              <a:t>riders hold up an umbrella with one hand while riding in the third experiment</a:t>
            </a:r>
            <a:endParaRPr lang="zh-CN" altLang="en-US" sz="2400" dirty="0" smtClean="0"/>
          </a:p>
          <a:p>
            <a:endParaRPr lang="zh-CN" alt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2494A9-E766-4A75-B0E0-285AB0895A42}"/>
              </a:ext>
            </a:extLst>
          </p:cNvPr>
          <p:cNvSpPr>
            <a:spLocks noGrp="1"/>
          </p:cNvSpPr>
          <p:nvPr>
            <p:ph type="title"/>
          </p:nvPr>
        </p:nvSpPr>
        <p:spPr/>
        <p:txBody>
          <a:bodyPr/>
          <a:lstStyle/>
          <a:p>
            <a:endParaRPr lang="zh-CN" altLang="en-US"/>
          </a:p>
        </p:txBody>
      </p:sp>
      <p:pic>
        <p:nvPicPr>
          <p:cNvPr id="4" name="图片 3">
            <a:extLst>
              <a:ext uri="{FF2B5EF4-FFF2-40B4-BE49-F238E27FC236}">
                <a16:creationId xmlns:a16="http://schemas.microsoft.com/office/drawing/2014/main" xmlns="" id="{6905A51A-0291-4B50-B3AA-7914AC014F19}"/>
              </a:ext>
            </a:extLst>
          </p:cNvPr>
          <p:cNvPicPr>
            <a:picLocks noChangeAspect="1"/>
          </p:cNvPicPr>
          <p:nvPr/>
        </p:nvPicPr>
        <p:blipFill>
          <a:blip r:embed="rId2" cstate="print"/>
          <a:stretch>
            <a:fillRect/>
          </a:stretch>
        </p:blipFill>
        <p:spPr>
          <a:xfrm>
            <a:off x="344608" y="768732"/>
            <a:ext cx="4455992" cy="5320536"/>
          </a:xfrm>
          <a:prstGeom prst="rect">
            <a:avLst/>
          </a:prstGeom>
        </p:spPr>
      </p:pic>
      <p:sp>
        <p:nvSpPr>
          <p:cNvPr id="5" name="矩形 4">
            <a:extLst>
              <a:ext uri="{FF2B5EF4-FFF2-40B4-BE49-F238E27FC236}">
                <a16:creationId xmlns:a16="http://schemas.microsoft.com/office/drawing/2014/main" xmlns="" id="{5E9E232C-722D-4EE2-8C59-3853AD84AA27}"/>
              </a:ext>
            </a:extLst>
          </p:cNvPr>
          <p:cNvSpPr/>
          <p:nvPr/>
        </p:nvSpPr>
        <p:spPr>
          <a:xfrm>
            <a:off x="5004048" y="2276125"/>
            <a:ext cx="3795344" cy="2677656"/>
          </a:xfrm>
          <a:prstGeom prst="rect">
            <a:avLst/>
          </a:prstGeom>
        </p:spPr>
        <p:txBody>
          <a:bodyPr wrap="square">
            <a:spAutoFit/>
          </a:bodyPr>
          <a:lstStyle/>
          <a:p>
            <a:r>
              <a:rPr lang="en-US" altLang="zh-CN" sz="2400" dirty="0"/>
              <a:t>We also investigate the bicycle flow of an on-ramp system. The distance from the entrance of the main track to the on-ramp is 34 m. The experiment has been conducted only once, on November 7, 2009.</a:t>
            </a:r>
            <a:endParaRPr lang="zh-CN" altLang="en-US" sz="2400" dirty="0"/>
          </a:p>
        </p:txBody>
      </p:sp>
    </p:spTree>
    <p:extLst>
      <p:ext uri="{BB962C8B-B14F-4D97-AF65-F5344CB8AC3E}">
        <p14:creationId xmlns:p14="http://schemas.microsoft.com/office/powerpoint/2010/main" xmlns="" val="4248607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Experimental results</a:t>
            </a:r>
            <a:endParaRPr lang="zh-CN" altLang="en-US" dirty="0"/>
          </a:p>
        </p:txBody>
      </p:sp>
      <p:sp>
        <p:nvSpPr>
          <p:cNvPr id="3" name="文本框 2">
            <a:extLst>
              <a:ext uri="{FF2B5EF4-FFF2-40B4-BE49-F238E27FC236}">
                <a16:creationId xmlns:a16="http://schemas.microsoft.com/office/drawing/2014/main" xmlns="" id="{5C2737A5-B2DC-468C-A989-E2FE9F105CB6}"/>
              </a:ext>
            </a:extLst>
          </p:cNvPr>
          <p:cNvSpPr txBox="1"/>
          <p:nvPr/>
        </p:nvSpPr>
        <p:spPr>
          <a:xfrm>
            <a:off x="-180528" y="6309320"/>
            <a:ext cx="7772400" cy="369332"/>
          </a:xfrm>
          <a:prstGeom prst="rect">
            <a:avLst/>
          </a:prstGeom>
          <a:noFill/>
        </p:spPr>
        <p:txBody>
          <a:bodyPr wrap="square" rtlCol="0">
            <a:spAutoFit/>
          </a:bodyPr>
          <a:lstStyle/>
          <a:p>
            <a:pPr algn="ctr"/>
            <a:r>
              <a:rPr lang="en-US" altLang="zh-CN" dirty="0"/>
              <a:t>there exists a critical density            of about 0.37 bicycles/m.</a:t>
            </a:r>
            <a:endParaRPr lang="zh-CN" altLang="en-US" dirty="0"/>
          </a:p>
        </p:txBody>
      </p:sp>
      <p:pic>
        <p:nvPicPr>
          <p:cNvPr id="4" name="图片 3">
            <a:extLst>
              <a:ext uri="{FF2B5EF4-FFF2-40B4-BE49-F238E27FC236}">
                <a16:creationId xmlns:a16="http://schemas.microsoft.com/office/drawing/2014/main" xmlns="" id="{51437296-C1F3-452B-9C37-E4964D325C14}"/>
              </a:ext>
            </a:extLst>
          </p:cNvPr>
          <p:cNvPicPr>
            <a:picLocks noChangeAspect="1"/>
          </p:cNvPicPr>
          <p:nvPr/>
        </p:nvPicPr>
        <p:blipFill>
          <a:blip r:embed="rId3" cstate="print"/>
          <a:stretch>
            <a:fillRect/>
          </a:stretch>
        </p:blipFill>
        <p:spPr>
          <a:xfrm>
            <a:off x="3563888" y="6296744"/>
            <a:ext cx="467646" cy="356756"/>
          </a:xfrm>
          <a:prstGeom prst="rect">
            <a:avLst/>
          </a:prstGeom>
        </p:spPr>
      </p:pic>
      <p:grpSp>
        <p:nvGrpSpPr>
          <p:cNvPr id="12" name="组合 11">
            <a:extLst>
              <a:ext uri="{FF2B5EF4-FFF2-40B4-BE49-F238E27FC236}">
                <a16:creationId xmlns:a16="http://schemas.microsoft.com/office/drawing/2014/main" xmlns="" id="{195EA4FF-27F5-4499-85DA-FDE3C6ED939C}"/>
              </a:ext>
            </a:extLst>
          </p:cNvPr>
          <p:cNvGrpSpPr/>
          <p:nvPr/>
        </p:nvGrpSpPr>
        <p:grpSpPr>
          <a:xfrm>
            <a:off x="251520" y="1052736"/>
            <a:ext cx="7056784" cy="4986866"/>
            <a:chOff x="251520" y="1052736"/>
            <a:chExt cx="7056784" cy="4986866"/>
          </a:xfrm>
        </p:grpSpPr>
        <p:graphicFrame>
          <p:nvGraphicFramePr>
            <p:cNvPr id="2050" name="Object 2"/>
            <p:cNvGraphicFramePr>
              <a:graphicFrameLocks noChangeAspect="1"/>
            </p:cNvGraphicFramePr>
            <p:nvPr>
              <p:extLst>
                <p:ext uri="{D42A27DB-BD31-4B8C-83A1-F6EECF244321}">
                  <p14:modId xmlns:p14="http://schemas.microsoft.com/office/powerpoint/2010/main" xmlns="" val="3403238519"/>
                </p:ext>
              </p:extLst>
            </p:nvPr>
          </p:nvGraphicFramePr>
          <p:xfrm>
            <a:off x="251520" y="1052736"/>
            <a:ext cx="7056784" cy="4986866"/>
          </p:xfrm>
          <a:graphic>
            <a:graphicData uri="http://schemas.openxmlformats.org/presentationml/2006/ole">
              <p:oleObj spid="_x0000_s2080" name="Graph" r:id="rId4" imgW="32127825" imgH="22707600" progId="Origin50.Graph">
                <p:embed/>
              </p:oleObj>
            </a:graphicData>
          </a:graphic>
        </p:graphicFrame>
        <p:cxnSp>
          <p:nvCxnSpPr>
            <p:cNvPr id="7" name="直接连接符 6">
              <a:extLst>
                <a:ext uri="{FF2B5EF4-FFF2-40B4-BE49-F238E27FC236}">
                  <a16:creationId xmlns:a16="http://schemas.microsoft.com/office/drawing/2014/main" xmlns="" id="{8FD7D159-CC41-4F20-AC3F-FEAB9CAE0607}"/>
                </a:ext>
              </a:extLst>
            </p:cNvPr>
            <p:cNvCxnSpPr/>
            <p:nvPr/>
          </p:nvCxnSpPr>
          <p:spPr>
            <a:xfrm>
              <a:off x="4499992" y="3717032"/>
              <a:ext cx="0" cy="151216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xmlns="" id="{5388B936-D595-4C54-ADDB-1DF866E40ED6}"/>
                </a:ext>
              </a:extLst>
            </p:cNvPr>
            <p:cNvCxnSpPr/>
            <p:nvPr/>
          </p:nvCxnSpPr>
          <p:spPr>
            <a:xfrm>
              <a:off x="4067944" y="4797152"/>
              <a:ext cx="39645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xmlns="" id="{EBDAB193-C728-48CD-B245-451A19D9AA49}"/>
                </a:ext>
              </a:extLst>
            </p:cNvPr>
            <p:cNvPicPr>
              <a:picLocks noChangeAspect="1"/>
            </p:cNvPicPr>
            <p:nvPr/>
          </p:nvPicPr>
          <p:blipFill>
            <a:blip r:embed="rId3" cstate="print"/>
            <a:stretch>
              <a:fillRect/>
            </a:stretch>
          </p:blipFill>
          <p:spPr>
            <a:xfrm>
              <a:off x="3577612" y="4440396"/>
              <a:ext cx="467646" cy="356756"/>
            </a:xfrm>
            <a:prstGeom prst="rect">
              <a:avLst/>
            </a:prstGeom>
          </p:spPr>
        </p:pic>
      </p:grpSp>
      <p:sp>
        <p:nvSpPr>
          <p:cNvPr id="10" name="矩形 9">
            <a:extLst>
              <a:ext uri="{FF2B5EF4-FFF2-40B4-BE49-F238E27FC236}">
                <a16:creationId xmlns:a16="http://schemas.microsoft.com/office/drawing/2014/main" xmlns="" id="{4A4433B3-1679-4DD9-A4FE-F4CD50C9765F}"/>
              </a:ext>
            </a:extLst>
          </p:cNvPr>
          <p:cNvSpPr/>
          <p:nvPr/>
        </p:nvSpPr>
        <p:spPr>
          <a:xfrm>
            <a:off x="6553202" y="2386151"/>
            <a:ext cx="2419672" cy="1477328"/>
          </a:xfrm>
          <a:prstGeom prst="rect">
            <a:avLst/>
          </a:prstGeom>
        </p:spPr>
        <p:txBody>
          <a:bodyPr wrap="square">
            <a:spAutoFit/>
          </a:bodyPr>
          <a:lstStyle/>
          <a:p>
            <a:r>
              <a:rPr lang="en-US" altLang="zh-CN" dirty="0">
                <a:latin typeface="TeXGyrePagellaX-Regular"/>
              </a:rPr>
              <a:t>fundamental diagram exhibits the common feature as vehicular flow and pedestrian flow</a:t>
            </a:r>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1"/>
            <a:ext cx="4357686" cy="3450541"/>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0" y="3500438"/>
            <a:ext cx="4349347" cy="3352797"/>
          </a:xfrm>
          <a:prstGeom prst="rect">
            <a:avLst/>
          </a:prstGeom>
          <a:noFill/>
          <a:ln w="9525">
            <a:noFill/>
            <a:miter lim="800000"/>
            <a:headEnd/>
            <a:tailEnd/>
          </a:ln>
          <a:effectLst/>
        </p:spPr>
      </p:pic>
      <p:pic>
        <p:nvPicPr>
          <p:cNvPr id="7172" name="Picture 4"/>
          <p:cNvPicPr>
            <a:picLocks noGrp="1" noChangeAspect="1" noChangeArrowheads="1"/>
          </p:cNvPicPr>
          <p:nvPr>
            <p:ph sz="quarter" idx="1"/>
          </p:nvPr>
        </p:nvPicPr>
        <p:blipFill rotWithShape="1">
          <a:blip r:embed="rId4" cstate="print"/>
          <a:srcRect t="76800"/>
          <a:stretch/>
        </p:blipFill>
        <p:spPr bwMode="auto">
          <a:xfrm>
            <a:off x="4349347" y="5301208"/>
            <a:ext cx="4589318" cy="1060708"/>
          </a:xfrm>
          <a:prstGeom prst="rect">
            <a:avLst/>
          </a:prstGeom>
          <a:noFill/>
          <a:ln w="9525">
            <a:noFill/>
            <a:miter lim="800000"/>
            <a:headEnd/>
            <a:tailEnd/>
          </a:ln>
          <a:effectLst/>
        </p:spPr>
      </p:pic>
      <p:sp>
        <p:nvSpPr>
          <p:cNvPr id="4" name="矩形 3">
            <a:extLst>
              <a:ext uri="{FF2B5EF4-FFF2-40B4-BE49-F238E27FC236}">
                <a16:creationId xmlns:a16="http://schemas.microsoft.com/office/drawing/2014/main" xmlns="" id="{8AD9BF90-FFA9-4524-A1A0-2F5AA371C4BC}"/>
              </a:ext>
            </a:extLst>
          </p:cNvPr>
          <p:cNvSpPr/>
          <p:nvPr/>
        </p:nvSpPr>
        <p:spPr>
          <a:xfrm>
            <a:off x="4317789" y="839571"/>
            <a:ext cx="4572000" cy="2585323"/>
          </a:xfrm>
          <a:prstGeom prst="rect">
            <a:avLst/>
          </a:prstGeom>
        </p:spPr>
        <p:txBody>
          <a:bodyPr>
            <a:spAutoFit/>
          </a:bodyPr>
          <a:lstStyle/>
          <a:p>
            <a:r>
              <a:rPr lang="en-US" altLang="zh-CN" dirty="0">
                <a:solidFill>
                  <a:srgbClr val="FF0000"/>
                </a:solidFill>
                <a:latin typeface="TeXGyrePagellaX-Regular"/>
              </a:rPr>
              <a:t>Below the critical density, the bicycle flow is</a:t>
            </a:r>
          </a:p>
          <a:p>
            <a:r>
              <a:rPr lang="en-US" altLang="zh-CN" dirty="0">
                <a:solidFill>
                  <a:srgbClr val="FF0000"/>
                </a:solidFill>
                <a:latin typeface="TeXGyrePagellaX-Regular"/>
              </a:rPr>
              <a:t>quite stable</a:t>
            </a:r>
            <a:r>
              <a:rPr lang="en-US" altLang="zh-CN" dirty="0">
                <a:solidFill>
                  <a:srgbClr val="000000"/>
                </a:solidFill>
                <a:latin typeface="TeXGyrePagellaX-Regular"/>
              </a:rPr>
              <a:t>. Figures </a:t>
            </a:r>
            <a:r>
              <a:rPr lang="en-US" altLang="zh-CN" dirty="0">
                <a:solidFill>
                  <a:srgbClr val="000DBC"/>
                </a:solidFill>
                <a:latin typeface="TeXGyrePagellaX-Regular"/>
              </a:rPr>
              <a:t>3</a:t>
            </a:r>
            <a:r>
              <a:rPr lang="en-US" altLang="zh-CN" dirty="0">
                <a:solidFill>
                  <a:srgbClr val="000000"/>
                </a:solidFill>
                <a:latin typeface="TeXGyrePagellaX-Regular"/>
              </a:rPr>
              <a:t>(a) and </a:t>
            </a:r>
            <a:r>
              <a:rPr lang="en-US" altLang="zh-CN" dirty="0">
                <a:solidFill>
                  <a:srgbClr val="000DBC"/>
                </a:solidFill>
                <a:latin typeface="TeXGyrePagellaX-Regular"/>
              </a:rPr>
              <a:t>3</a:t>
            </a:r>
            <a:r>
              <a:rPr lang="en-US" altLang="zh-CN" dirty="0">
                <a:solidFill>
                  <a:srgbClr val="000000"/>
                </a:solidFill>
                <a:latin typeface="TeXGyrePagellaX-Regular"/>
              </a:rPr>
              <a:t>(b) show two such typical trajectory diagrams. One can see that even if small jams have occurred from time to time, they will soon disappear, as shown by the blue arrows in Figure </a:t>
            </a:r>
            <a:r>
              <a:rPr lang="en-US" altLang="zh-CN" dirty="0">
                <a:solidFill>
                  <a:srgbClr val="000DBC"/>
                </a:solidFill>
                <a:latin typeface="TeXGyrePagellaX-Regular"/>
              </a:rPr>
              <a:t>3</a:t>
            </a:r>
            <a:r>
              <a:rPr lang="en-US" altLang="zh-CN" dirty="0">
                <a:solidFill>
                  <a:srgbClr val="000000"/>
                </a:solidFill>
                <a:latin typeface="TeXGyrePagellaX-Regular"/>
              </a:rPr>
              <a:t>(b).</a:t>
            </a:r>
          </a:p>
          <a:p>
            <a:r>
              <a:rPr lang="en-US" altLang="zh-CN" dirty="0">
                <a:solidFill>
                  <a:srgbClr val="000000"/>
                </a:solidFill>
                <a:latin typeface="TeXGyrePagellaX-Regular"/>
              </a:rPr>
              <a:t>Moreover, as shown by the red arrows in Figure </a:t>
            </a:r>
            <a:r>
              <a:rPr lang="en-US" altLang="zh-CN" dirty="0">
                <a:solidFill>
                  <a:srgbClr val="000DBC"/>
                </a:solidFill>
                <a:latin typeface="TeXGyrePagellaX-Regular"/>
              </a:rPr>
              <a:t>3</a:t>
            </a:r>
            <a:r>
              <a:rPr lang="en-US" altLang="zh-CN" dirty="0">
                <a:solidFill>
                  <a:srgbClr val="000000"/>
                </a:solidFill>
                <a:latin typeface="TeXGyrePagellaX-Regular"/>
              </a:rPr>
              <a:t>(a), some large gaps occur from time to time when the density is far below </a:t>
            </a:r>
            <a:endParaRPr lang="zh-CN" altLang="en-US" dirty="0"/>
          </a:p>
        </p:txBody>
      </p:sp>
      <p:pic>
        <p:nvPicPr>
          <p:cNvPr id="8" name="图片 7">
            <a:extLst>
              <a:ext uri="{FF2B5EF4-FFF2-40B4-BE49-F238E27FC236}">
                <a16:creationId xmlns:a16="http://schemas.microsoft.com/office/drawing/2014/main" xmlns="" id="{43641C15-1A2D-4B67-9CFE-8FE33A6BA17E}"/>
              </a:ext>
            </a:extLst>
          </p:cNvPr>
          <p:cNvPicPr>
            <a:picLocks noChangeAspect="1"/>
          </p:cNvPicPr>
          <p:nvPr/>
        </p:nvPicPr>
        <p:blipFill>
          <a:blip r:embed="rId5" cstate="print"/>
          <a:stretch>
            <a:fillRect/>
          </a:stretch>
        </p:blipFill>
        <p:spPr>
          <a:xfrm>
            <a:off x="7668344" y="3049653"/>
            <a:ext cx="467646" cy="35675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I 39人.mp4">
            <a:hlinkClick r:id="" action="ppaction://media"/>
          </p:cNvPr>
          <p:cNvPicPr>
            <a:picLocks noGrp="1" noRot="1" noChangeAspect="1"/>
          </p:cNvPicPr>
          <p:nvPr>
            <p:ph sz="quarter" idx="1"/>
            <a:videoFile r:link="rId1"/>
          </p:nvPr>
        </p:nvPicPr>
        <p:blipFill>
          <a:blip r:embed="rId3" cstate="print"/>
          <a:stretch>
            <a:fillRect/>
          </a:stretch>
        </p:blipFill>
        <p:spPr>
          <a:xfrm>
            <a:off x="611560" y="548680"/>
            <a:ext cx="7795749" cy="584681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mute="1">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Grp="1" noChangeAspect="1" noChangeArrowheads="1"/>
          </p:cNvPicPr>
          <p:nvPr>
            <p:ph sz="quarter" idx="1"/>
          </p:nvPr>
        </p:nvPicPr>
        <p:blipFill>
          <a:blip r:embed="rId2" cstate="print"/>
          <a:srcRect/>
          <a:stretch>
            <a:fillRect/>
          </a:stretch>
        </p:blipFill>
        <p:spPr bwMode="auto">
          <a:xfrm>
            <a:off x="4357686" y="1285860"/>
            <a:ext cx="4589318" cy="4572000"/>
          </a:xfrm>
          <a:prstGeom prst="rect">
            <a:avLst/>
          </a:prstGeom>
          <a:noFill/>
          <a:ln w="9525">
            <a:noFill/>
            <a:miter lim="800000"/>
            <a:headEnd/>
            <a:tailEnd/>
          </a:ln>
          <a:effectLst/>
        </p:spPr>
      </p:pic>
      <p:sp>
        <p:nvSpPr>
          <p:cNvPr id="5" name="矩形 4">
            <a:extLst>
              <a:ext uri="{FF2B5EF4-FFF2-40B4-BE49-F238E27FC236}">
                <a16:creationId xmlns:a16="http://schemas.microsoft.com/office/drawing/2014/main" xmlns="" id="{E978A7EB-835E-45F5-AA28-01ADD40CC2B0}"/>
              </a:ext>
            </a:extLst>
          </p:cNvPr>
          <p:cNvSpPr/>
          <p:nvPr/>
        </p:nvSpPr>
        <p:spPr>
          <a:xfrm>
            <a:off x="107504" y="1052736"/>
            <a:ext cx="4464496" cy="4247317"/>
          </a:xfrm>
          <a:prstGeom prst="rect">
            <a:avLst/>
          </a:prstGeom>
        </p:spPr>
        <p:txBody>
          <a:bodyPr wrap="square">
            <a:spAutoFit/>
          </a:bodyPr>
          <a:lstStyle/>
          <a:p>
            <a:r>
              <a:rPr lang="en-US" altLang="zh-CN" dirty="0">
                <a:solidFill>
                  <a:srgbClr val="FF0000"/>
                </a:solidFill>
                <a:latin typeface="TeXGyrePagellaX-Regular"/>
              </a:rPr>
              <a:t>When the density is above the critical density, the bicycle flow becomes unstable </a:t>
            </a:r>
            <a:r>
              <a:rPr lang="en-US" altLang="zh-CN" dirty="0">
                <a:latin typeface="TeXGyrePagellaX-Regular"/>
              </a:rPr>
              <a:t>as shown in Figure 3(c). Traffic jams exist in the bicycle flow. </a:t>
            </a:r>
            <a:r>
              <a:rPr lang="en-US" altLang="zh-CN" dirty="0" smtClean="0">
                <a:latin typeface="TeXGyrePagellaX-Regular"/>
              </a:rPr>
              <a:t> S</a:t>
            </a:r>
            <a:r>
              <a:rPr lang="en-US" altLang="zh-CN" dirty="0" smtClean="0">
                <a:latin typeface="TeXGyrePagellaX-Regular"/>
              </a:rPr>
              <a:t>ome riders walked </a:t>
            </a:r>
            <a:r>
              <a:rPr lang="en-US" altLang="zh-CN" dirty="0" smtClean="0">
                <a:latin typeface="TeXGyrePagellaX-Regular"/>
              </a:rPr>
              <a:t>instead of riding even if outside of the </a:t>
            </a:r>
            <a:r>
              <a:rPr lang="en-US" altLang="zh-CN" dirty="0" smtClean="0">
                <a:latin typeface="TeXGyrePagellaX-Regular"/>
              </a:rPr>
              <a:t>jams because </a:t>
            </a:r>
            <a:r>
              <a:rPr lang="en-US" altLang="zh-CN" dirty="0" smtClean="0">
                <a:latin typeface="TeXGyrePagellaX-Regular"/>
              </a:rPr>
              <a:t>the riding speed is approximately equal </a:t>
            </a:r>
            <a:r>
              <a:rPr lang="en-US" altLang="zh-CN" dirty="0" smtClean="0">
                <a:latin typeface="TeXGyrePagellaX-Regular"/>
              </a:rPr>
              <a:t>to walking </a:t>
            </a:r>
            <a:r>
              <a:rPr lang="en-US" altLang="zh-CN" dirty="0" smtClean="0">
                <a:latin typeface="TeXGyrePagellaX-Regular"/>
              </a:rPr>
              <a:t>speed</a:t>
            </a:r>
            <a:r>
              <a:rPr lang="en-US" altLang="zh-CN" dirty="0" smtClean="0">
                <a:latin typeface="TeXGyrePagellaX-Regular"/>
              </a:rPr>
              <a:t>.</a:t>
            </a:r>
          </a:p>
          <a:p>
            <a:endParaRPr lang="en-US" altLang="zh-CN" dirty="0" smtClean="0">
              <a:latin typeface="TeXGyrePagellaX-Regular"/>
            </a:endParaRPr>
          </a:p>
          <a:p>
            <a:r>
              <a:rPr lang="en-US" altLang="zh-CN" dirty="0" smtClean="0">
                <a:latin typeface="TeXGyrePagellaX-Regular"/>
              </a:rPr>
              <a:t>Even </a:t>
            </a:r>
            <a:r>
              <a:rPr lang="en-US" altLang="zh-CN" dirty="0">
                <a:latin typeface="TeXGyrePagellaX-Regular"/>
              </a:rPr>
              <a:t>if the jam occasionally dissipates (in the vicinity of 700 seconds as shown by the blue arrow), it soon appears spontaneously (in the vicinity of 800 </a:t>
            </a:r>
            <a:r>
              <a:rPr lang="en-US" altLang="zh-CN" dirty="0" smtClean="0">
                <a:latin typeface="TeXGyrePagellaX-Regular"/>
              </a:rPr>
              <a:t>seconds as </a:t>
            </a:r>
            <a:r>
              <a:rPr lang="en-US" altLang="zh-CN" dirty="0">
                <a:latin typeface="TeXGyrePagellaX-Regular"/>
              </a:rPr>
              <a:t>shown by the red arrow). When the density further increases, the jams cannot dissipate.</a:t>
            </a:r>
            <a:endParaRPr lang="zh-CN" altLang="en-US" dirty="0">
              <a:latin typeface="TeXGyrePagellaX-Regular"/>
            </a:endParaRPr>
          </a:p>
        </p:txBody>
      </p:sp>
    </p:spTree>
    <p:extLst>
      <p:ext uri="{BB962C8B-B14F-4D97-AF65-F5344CB8AC3E}">
        <p14:creationId xmlns:p14="http://schemas.microsoft.com/office/powerpoint/2010/main" xmlns="" val="3420349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环道65人自行车实验.mp4">
            <a:hlinkClick r:id="" action="ppaction://media"/>
          </p:cNvPr>
          <p:cNvPicPr>
            <a:picLocks noGrp="1" noRot="1" noChangeAspect="1"/>
          </p:cNvPicPr>
          <p:nvPr>
            <p:ph sz="quarter" idx="1"/>
            <a:videoFile r:link="rId1"/>
          </p:nvPr>
        </p:nvPicPr>
        <p:blipFill>
          <a:blip r:embed="rId3" cstate="print"/>
          <a:stretch>
            <a:fillRect/>
          </a:stretch>
        </p:blipFill>
        <p:spPr>
          <a:xfrm>
            <a:off x="-3780928" y="-675456"/>
            <a:ext cx="14316000" cy="80527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Model</a:t>
            </a:r>
            <a:endParaRPr lang="zh-CN" altLang="en-US" dirty="0"/>
          </a:p>
        </p:txBody>
      </p:sp>
      <p:pic>
        <p:nvPicPr>
          <p:cNvPr id="9218" name="Picture 2"/>
          <p:cNvPicPr>
            <a:picLocks noChangeAspect="1" noChangeArrowheads="1"/>
          </p:cNvPicPr>
          <p:nvPr/>
        </p:nvPicPr>
        <p:blipFill>
          <a:blip r:embed="rId2" cstate="print"/>
          <a:srcRect/>
          <a:stretch>
            <a:fillRect/>
          </a:stretch>
        </p:blipFill>
        <p:spPr bwMode="auto">
          <a:xfrm>
            <a:off x="714348" y="1500174"/>
            <a:ext cx="5076825" cy="2114550"/>
          </a:xfrm>
          <a:prstGeom prst="rect">
            <a:avLst/>
          </a:prstGeom>
          <a:noFill/>
          <a:ln w="9525">
            <a:noFill/>
            <a:miter lim="800000"/>
            <a:headEnd/>
            <a:tailEnd/>
          </a:ln>
          <a:effectLst/>
        </p:spPr>
      </p:pic>
      <p:pic>
        <p:nvPicPr>
          <p:cNvPr id="9219" name="Picture 3"/>
          <p:cNvPicPr>
            <a:picLocks noGrp="1" noChangeAspect="1" noChangeArrowheads="1"/>
          </p:cNvPicPr>
          <p:nvPr>
            <p:ph sz="quarter" idx="1"/>
          </p:nvPr>
        </p:nvPicPr>
        <p:blipFill>
          <a:blip r:embed="rId3" cstate="print"/>
          <a:srcRect/>
          <a:stretch>
            <a:fillRect/>
          </a:stretch>
        </p:blipFill>
        <p:spPr bwMode="auto">
          <a:xfrm>
            <a:off x="3786182" y="3286124"/>
            <a:ext cx="5105400" cy="3400425"/>
          </a:xfrm>
          <a:prstGeom prst="rect">
            <a:avLst/>
          </a:prstGeom>
          <a:noFill/>
          <a:ln w="9525">
            <a:noFill/>
            <a:miter lim="800000"/>
            <a:headEnd/>
            <a:tailEnd/>
          </a:ln>
          <a:effectLst/>
        </p:spPr>
      </p:pic>
      <p:sp>
        <p:nvSpPr>
          <p:cNvPr id="6" name="矩形 5"/>
          <p:cNvSpPr/>
          <p:nvPr/>
        </p:nvSpPr>
        <p:spPr>
          <a:xfrm>
            <a:off x="7215206" y="3786190"/>
            <a:ext cx="1214446"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500562" y="3786190"/>
            <a:ext cx="1214446"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286512" y="5429264"/>
            <a:ext cx="1214446"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xmlns="" id="{64669D6A-F6A4-45B0-A2BA-025ABFAC9CB0}"/>
              </a:ext>
            </a:extLst>
          </p:cNvPr>
          <p:cNvSpPr/>
          <p:nvPr/>
        </p:nvSpPr>
        <p:spPr>
          <a:xfrm>
            <a:off x="90033" y="815009"/>
            <a:ext cx="3699682" cy="4524315"/>
          </a:xfrm>
          <a:prstGeom prst="rect">
            <a:avLst/>
          </a:prstGeom>
          <a:solidFill>
            <a:schemeClr val="accent1">
              <a:lumMod val="20000"/>
              <a:lumOff val="80000"/>
            </a:schemeClr>
          </a:solidFill>
        </p:spPr>
        <p:txBody>
          <a:bodyPr wrap="square">
            <a:spAutoFit/>
          </a:bodyPr>
          <a:lstStyle/>
          <a:p>
            <a:r>
              <a:rPr lang="en-US" altLang="zh-CN" dirty="0"/>
              <a:t>The </a:t>
            </a:r>
            <a:r>
              <a:rPr lang="en-US" altLang="zh-CN" dirty="0">
                <a:solidFill>
                  <a:srgbClr val="0000FF"/>
                </a:solidFill>
              </a:rPr>
              <a:t>anticipation effect is considered in deceleration rule (3a),</a:t>
            </a:r>
            <a:r>
              <a:rPr lang="en-US" altLang="zh-CN" dirty="0">
                <a:solidFill>
                  <a:srgbClr val="FF0000"/>
                </a:solidFill>
              </a:rPr>
              <a:t> </a:t>
            </a:r>
            <a:r>
              <a:rPr lang="en-US" altLang="zh-CN" dirty="0"/>
              <a:t>i.e., when a bicycle and its preceding one are within an operating distance </a:t>
            </a:r>
            <a:r>
              <a:rPr lang="en-US" altLang="zh-CN" dirty="0" err="1"/>
              <a:t>d</a:t>
            </a:r>
            <a:r>
              <a:rPr lang="en-US" altLang="zh-CN" sz="1400" dirty="0" err="1"/>
              <a:t>od</a:t>
            </a:r>
            <a:r>
              <a:rPr lang="en-US" altLang="zh-CN" dirty="0"/>
              <a:t>, the bicycle’s velocity is decided not only by its spatial gap but also by the preceding one’s spatial gap. This reflects the fact that when the spatial gap of its preceding car is small, bicycles tend to move more slowly than allowed by its spatial gap to avoid unrealistic, oversized deceleration</a:t>
            </a:r>
          </a:p>
          <a:p>
            <a:r>
              <a:rPr lang="en-US" altLang="zh-CN" dirty="0"/>
              <a:t>in the next time step. The parameter d</a:t>
            </a:r>
            <a:r>
              <a:rPr lang="en-US" altLang="zh-CN" sz="1400" dirty="0"/>
              <a:t>c</a:t>
            </a:r>
            <a:r>
              <a:rPr lang="en-US" altLang="zh-CN" dirty="0"/>
              <a:t> is a parameter indicating that the preceding bicycle’s spatial gap has a limited effect on the bicycle compared</a:t>
            </a:r>
          </a:p>
          <a:p>
            <a:r>
              <a:rPr lang="en-US" altLang="zh-CN" dirty="0"/>
              <a:t>with its own spatial gap.</a:t>
            </a:r>
            <a:endParaRPr lang="zh-CN" altLang="en-US" dirty="0"/>
          </a:p>
        </p:txBody>
      </p:sp>
      <p:sp>
        <p:nvSpPr>
          <p:cNvPr id="4" name="矩形 3">
            <a:extLst>
              <a:ext uri="{FF2B5EF4-FFF2-40B4-BE49-F238E27FC236}">
                <a16:creationId xmlns:a16="http://schemas.microsoft.com/office/drawing/2014/main" xmlns="" id="{1C798AC3-D5EC-4F12-AAAE-1974428C9E52}"/>
              </a:ext>
            </a:extLst>
          </p:cNvPr>
          <p:cNvSpPr/>
          <p:nvPr/>
        </p:nvSpPr>
        <p:spPr>
          <a:xfrm>
            <a:off x="171226" y="5719825"/>
            <a:ext cx="3533764" cy="646331"/>
          </a:xfrm>
          <a:prstGeom prst="rect">
            <a:avLst/>
          </a:prstGeom>
          <a:solidFill>
            <a:schemeClr val="accent1">
              <a:lumMod val="20000"/>
              <a:lumOff val="80000"/>
            </a:schemeClr>
          </a:solidFill>
        </p:spPr>
        <p:txBody>
          <a:bodyPr wrap="square">
            <a:spAutoFit/>
          </a:bodyPr>
          <a:lstStyle/>
          <a:p>
            <a:r>
              <a:rPr lang="en-US" altLang="zh-CN" dirty="0" err="1"/>
              <a:t>v</a:t>
            </a:r>
            <a:r>
              <a:rPr lang="en-US" altLang="zh-CN" sz="1400" dirty="0" err="1"/>
              <a:t>a</a:t>
            </a:r>
            <a:r>
              <a:rPr lang="en-US" altLang="zh-CN" dirty="0"/>
              <a:t> denotes the maximum limit of virtual</a:t>
            </a:r>
          </a:p>
          <a:p>
            <a:r>
              <a:rPr lang="en-US" altLang="zh-CN" dirty="0"/>
              <a:t>velocity</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Simulation results</a:t>
            </a:r>
            <a:endParaRPr lang="zh-CN" altLang="en-US" dirty="0"/>
          </a:p>
        </p:txBody>
      </p:sp>
      <p:pic>
        <p:nvPicPr>
          <p:cNvPr id="4" name="Picture 2"/>
          <p:cNvPicPr>
            <a:picLocks noChangeAspect="1" noChangeArrowheads="1"/>
          </p:cNvPicPr>
          <p:nvPr/>
        </p:nvPicPr>
        <p:blipFill>
          <a:blip r:embed="rId2" cstate="print"/>
          <a:srcRect/>
          <a:stretch>
            <a:fillRect/>
          </a:stretch>
        </p:blipFill>
        <p:spPr bwMode="auto">
          <a:xfrm>
            <a:off x="1403648" y="1556792"/>
            <a:ext cx="6350043" cy="4523964"/>
          </a:xfrm>
          <a:prstGeom prst="rect">
            <a:avLst/>
          </a:prstGeom>
          <a:noFill/>
          <a:ln w="9525">
            <a:noFill/>
            <a:miter lim="800000"/>
            <a:headEnd/>
            <a:tailEnd/>
          </a:ln>
          <a:effectLst/>
        </p:spPr>
      </p:pic>
      <p:sp>
        <p:nvSpPr>
          <p:cNvPr id="3" name="矩形 2">
            <a:extLst>
              <a:ext uri="{FF2B5EF4-FFF2-40B4-BE49-F238E27FC236}">
                <a16:creationId xmlns:a16="http://schemas.microsoft.com/office/drawing/2014/main" xmlns="" id="{CC9259BA-2FB4-4753-A87B-8314957D10F4}"/>
              </a:ext>
            </a:extLst>
          </p:cNvPr>
          <p:cNvSpPr/>
          <p:nvPr/>
        </p:nvSpPr>
        <p:spPr>
          <a:xfrm>
            <a:off x="2267744" y="6214030"/>
            <a:ext cx="6264696" cy="369332"/>
          </a:xfrm>
          <a:prstGeom prst="rect">
            <a:avLst/>
          </a:prstGeom>
        </p:spPr>
        <p:txBody>
          <a:bodyPr wrap="square">
            <a:spAutoFit/>
          </a:bodyPr>
          <a:lstStyle/>
          <a:p>
            <a:r>
              <a:rPr lang="en-US" altLang="zh-CN" dirty="0"/>
              <a:t>the simulation results are in agreement with the experimental ones</a:t>
            </a:r>
            <a:endParaRPr lang="zh-CN"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sz="quarter" idx="1"/>
          </p:nvPr>
        </p:nvSpPr>
        <p:spPr/>
        <p:txBody>
          <a:bodyPr/>
          <a:lstStyle/>
          <a:p>
            <a:r>
              <a:rPr lang="en-US" altLang="zh-CN" sz="3600" dirty="0"/>
              <a:t>Introduction</a:t>
            </a:r>
          </a:p>
          <a:p>
            <a:r>
              <a:rPr lang="en-US" altLang="zh-CN" sz="3600" dirty="0"/>
              <a:t>Single-file Experiment</a:t>
            </a:r>
          </a:p>
          <a:p>
            <a:r>
              <a:rPr lang="en-US" altLang="zh-CN" sz="3600" dirty="0"/>
              <a:t>Wide road Experiment</a:t>
            </a:r>
          </a:p>
          <a:p>
            <a:r>
              <a:rPr lang="en-US" altLang="zh-CN" sz="3600" dirty="0"/>
              <a:t>Interactions between Bicycles and Pedestrians</a:t>
            </a:r>
          </a:p>
          <a:p>
            <a:r>
              <a:rPr lang="en-US" altLang="zh-CN" sz="3600" dirty="0"/>
              <a:t>Conclusion</a:t>
            </a:r>
          </a:p>
          <a:p>
            <a:endParaRPr lang="zh-CN"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Picture 2"/>
          <p:cNvPicPr>
            <a:picLocks noChangeAspect="1" noChangeArrowheads="1"/>
          </p:cNvPicPr>
          <p:nvPr/>
        </p:nvPicPr>
        <p:blipFill>
          <a:blip r:embed="rId2" cstate="print"/>
          <a:srcRect/>
          <a:stretch>
            <a:fillRect/>
          </a:stretch>
        </p:blipFill>
        <p:spPr bwMode="auto">
          <a:xfrm>
            <a:off x="0" y="1"/>
            <a:ext cx="4357686" cy="3450541"/>
          </a:xfrm>
          <a:prstGeom prst="rect">
            <a:avLst/>
          </a:prstGeom>
          <a:noFill/>
          <a:ln w="9525">
            <a:noFill/>
            <a:miter lim="800000"/>
            <a:headEnd/>
            <a:tailEnd/>
          </a:ln>
          <a:effectLst/>
        </p:spPr>
      </p:pic>
      <p:pic>
        <p:nvPicPr>
          <p:cNvPr id="10242" name="Picture 2"/>
          <p:cNvPicPr>
            <a:picLocks noGrp="1" noChangeAspect="1" noChangeArrowheads="1"/>
          </p:cNvPicPr>
          <p:nvPr>
            <p:ph sz="quarter" idx="1"/>
          </p:nvPr>
        </p:nvPicPr>
        <p:blipFill>
          <a:blip r:embed="rId3" cstate="print"/>
          <a:srcRect/>
          <a:stretch>
            <a:fillRect/>
          </a:stretch>
        </p:blipFill>
        <p:spPr bwMode="auto">
          <a:xfrm>
            <a:off x="4857752" y="0"/>
            <a:ext cx="3997606" cy="3376619"/>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0" y="3500438"/>
            <a:ext cx="4349347" cy="3352797"/>
          </a:xfrm>
          <a:prstGeom prst="rect">
            <a:avLst/>
          </a:prstGeom>
          <a:noFill/>
          <a:ln w="9525">
            <a:noFill/>
            <a:miter lim="800000"/>
            <a:headEnd/>
            <a:tailEnd/>
          </a:ln>
          <a:effectLst/>
        </p:spPr>
      </p:pic>
      <p:pic>
        <p:nvPicPr>
          <p:cNvPr id="10243" name="Picture 3"/>
          <p:cNvPicPr>
            <a:picLocks noChangeAspect="1" noChangeArrowheads="1"/>
          </p:cNvPicPr>
          <p:nvPr/>
        </p:nvPicPr>
        <p:blipFill>
          <a:blip r:embed="rId5" cstate="print"/>
          <a:srcRect/>
          <a:stretch>
            <a:fillRect/>
          </a:stretch>
        </p:blipFill>
        <p:spPr bwMode="auto">
          <a:xfrm>
            <a:off x="4857752" y="3394525"/>
            <a:ext cx="4143372" cy="3463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11266" name="Picture 2"/>
          <p:cNvPicPr>
            <a:picLocks noChangeAspect="1" noChangeArrowheads="1"/>
          </p:cNvPicPr>
          <p:nvPr/>
        </p:nvPicPr>
        <p:blipFill>
          <a:blip r:embed="rId2" cstate="print"/>
          <a:srcRect/>
          <a:stretch>
            <a:fillRect/>
          </a:stretch>
        </p:blipFill>
        <p:spPr bwMode="auto">
          <a:xfrm>
            <a:off x="4659393" y="1357298"/>
            <a:ext cx="4484606" cy="3657597"/>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cstate="print"/>
          <a:srcRect/>
          <a:stretch>
            <a:fillRect/>
          </a:stretch>
        </p:blipFill>
        <p:spPr bwMode="auto">
          <a:xfrm>
            <a:off x="0" y="1214422"/>
            <a:ext cx="4781550" cy="3819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49BBCA9-5077-47A4-B5BA-A9DEDED14A7B}"/>
              </a:ext>
            </a:extLst>
          </p:cNvPr>
          <p:cNvSpPr>
            <a:spLocks noGrp="1"/>
          </p:cNvSpPr>
          <p:nvPr>
            <p:ph type="title"/>
          </p:nvPr>
        </p:nvSpPr>
        <p:spPr/>
        <p:txBody>
          <a:bodyPr/>
          <a:lstStyle/>
          <a:p>
            <a:endParaRPr lang="zh-CN" altLang="en-US"/>
          </a:p>
        </p:txBody>
      </p:sp>
      <p:pic>
        <p:nvPicPr>
          <p:cNvPr id="4" name="图片 3">
            <a:extLst>
              <a:ext uri="{FF2B5EF4-FFF2-40B4-BE49-F238E27FC236}">
                <a16:creationId xmlns:a16="http://schemas.microsoft.com/office/drawing/2014/main" xmlns="" id="{38B8000D-5EC7-4198-B002-A37826C96ED9}"/>
              </a:ext>
            </a:extLst>
          </p:cNvPr>
          <p:cNvPicPr>
            <a:picLocks noChangeAspect="1"/>
          </p:cNvPicPr>
          <p:nvPr/>
        </p:nvPicPr>
        <p:blipFill>
          <a:blip r:embed="rId2" cstate="print"/>
          <a:stretch>
            <a:fillRect/>
          </a:stretch>
        </p:blipFill>
        <p:spPr>
          <a:xfrm>
            <a:off x="1691680" y="257012"/>
            <a:ext cx="5375714" cy="4047776"/>
          </a:xfrm>
          <a:prstGeom prst="rect">
            <a:avLst/>
          </a:prstGeom>
        </p:spPr>
      </p:pic>
      <p:sp>
        <p:nvSpPr>
          <p:cNvPr id="5" name="矩形 4">
            <a:extLst>
              <a:ext uri="{FF2B5EF4-FFF2-40B4-BE49-F238E27FC236}">
                <a16:creationId xmlns:a16="http://schemas.microsoft.com/office/drawing/2014/main" xmlns="" id="{14A5E282-161E-4457-B70C-C17139CDA5F7}"/>
              </a:ext>
            </a:extLst>
          </p:cNvPr>
          <p:cNvSpPr/>
          <p:nvPr/>
        </p:nvSpPr>
        <p:spPr>
          <a:xfrm>
            <a:off x="426368" y="4549676"/>
            <a:ext cx="8291264" cy="2308324"/>
          </a:xfrm>
          <a:prstGeom prst="rect">
            <a:avLst/>
          </a:prstGeom>
        </p:spPr>
        <p:txBody>
          <a:bodyPr wrap="square">
            <a:spAutoFit/>
          </a:bodyPr>
          <a:lstStyle/>
          <a:p>
            <a:r>
              <a:rPr lang="en-US" altLang="zh-CN" dirty="0"/>
              <a:t>We fixed the inflow rate of the main track at about 2,200 bicycles/</a:t>
            </a:r>
            <a:r>
              <a:rPr lang="en-US" altLang="zh-CN" dirty="0" err="1"/>
              <a:t>hr</a:t>
            </a:r>
            <a:r>
              <a:rPr lang="en-US" altLang="zh-CN" dirty="0"/>
              <a:t> (unless the congestion has</a:t>
            </a:r>
          </a:p>
          <a:p>
            <a:r>
              <a:rPr lang="en-US" altLang="zh-CN" dirty="0"/>
              <a:t>spilled back to the entrance) by letting one bicycle in every 1.64 seconds (which is achieved via a computer program, that buzzes every 1.64 seconds), and changed the on-ramp flow rate. The statistical period is one minute. One can see that the outflow rate on the main track is approximately equal to the capacity of 2,730 bicycles/</a:t>
            </a:r>
            <a:r>
              <a:rPr lang="en-US" altLang="zh-CN" dirty="0" err="1"/>
              <a:t>hr</a:t>
            </a:r>
            <a:r>
              <a:rPr lang="en-US" altLang="zh-CN" dirty="0"/>
              <a:t> when the on-ramp flow is above 600 vehicles/hr. Under such circumstances, congestion occurs on the main track, and </a:t>
            </a:r>
            <a:r>
              <a:rPr lang="en-US" altLang="zh-CN" dirty="0">
                <a:solidFill>
                  <a:srgbClr val="FF0000"/>
                </a:solidFill>
              </a:rPr>
              <a:t>no capacity drop is observed</a:t>
            </a:r>
            <a:r>
              <a:rPr lang="en-US" altLang="zh-CN" dirty="0"/>
              <a:t>. The experiment shows that the on-ramp flow seldom exceeds 1,020 bicycles/</a:t>
            </a:r>
            <a:r>
              <a:rPr lang="en-US" altLang="zh-CN" dirty="0" err="1"/>
              <a:t>hr</a:t>
            </a:r>
            <a:r>
              <a:rPr lang="en-US" altLang="zh-CN" dirty="0"/>
              <a:t> (17 bicycles/min), because otherwise the on-ramp will be congested itself.</a:t>
            </a:r>
            <a:endParaRPr lang="zh-CN" altLang="en-US" dirty="0"/>
          </a:p>
        </p:txBody>
      </p:sp>
    </p:spTree>
    <p:extLst>
      <p:ext uri="{BB962C8B-B14F-4D97-AF65-F5344CB8AC3E}">
        <p14:creationId xmlns:p14="http://schemas.microsoft.com/office/powerpoint/2010/main" xmlns="" val="54570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FCBD05-9600-4C46-80FB-2199F8677BB8}"/>
              </a:ext>
            </a:extLst>
          </p:cNvPr>
          <p:cNvSpPr>
            <a:spLocks noGrp="1"/>
          </p:cNvSpPr>
          <p:nvPr>
            <p:ph type="title"/>
          </p:nvPr>
        </p:nvSpPr>
        <p:spPr/>
        <p:txBody>
          <a:bodyPr/>
          <a:lstStyle/>
          <a:p>
            <a:r>
              <a:rPr lang="en-US" altLang="zh-CN" dirty="0"/>
              <a:t>Publications</a:t>
            </a:r>
            <a:endParaRPr lang="zh-CN" altLang="en-US" dirty="0"/>
          </a:p>
        </p:txBody>
      </p:sp>
      <p:sp>
        <p:nvSpPr>
          <p:cNvPr id="4" name="TextBox 4">
            <a:extLst>
              <a:ext uri="{FF2B5EF4-FFF2-40B4-BE49-F238E27FC236}">
                <a16:creationId xmlns:a16="http://schemas.microsoft.com/office/drawing/2014/main" xmlns="" id="{376628DE-96EB-4DEB-B950-7E0D1EB8EA21}"/>
              </a:ext>
            </a:extLst>
          </p:cNvPr>
          <p:cNvSpPr txBox="1"/>
          <p:nvPr/>
        </p:nvSpPr>
        <p:spPr>
          <a:xfrm>
            <a:off x="585758" y="2636912"/>
            <a:ext cx="8429684" cy="1754326"/>
          </a:xfrm>
          <a:prstGeom prst="rect">
            <a:avLst/>
          </a:prstGeom>
          <a:noFill/>
        </p:spPr>
        <p:txBody>
          <a:bodyPr wrap="square" rtlCol="0">
            <a:spAutoFit/>
          </a:bodyPr>
          <a:lstStyle/>
          <a:p>
            <a:r>
              <a:rPr lang="en-US" altLang="zh-CN" dirty="0"/>
              <a:t>Jiang R et al. (2017) Traffic Dynamics of Bicycle Flow: Experiment and Modeling. Transportation Science 51: 998-1008</a:t>
            </a:r>
          </a:p>
          <a:p>
            <a:endParaRPr lang="en-US" altLang="zh-CN" dirty="0"/>
          </a:p>
          <a:p>
            <a:r>
              <a:rPr lang="en-US" altLang="zh-CN" dirty="0"/>
              <a:t>Mai X, </a:t>
            </a:r>
            <a:r>
              <a:rPr lang="en-US" altLang="zh-CN" dirty="0" err="1"/>
              <a:t>Lv</a:t>
            </a:r>
            <a:r>
              <a:rPr lang="en-US" altLang="zh-CN" dirty="0"/>
              <a:t> W, Wei XG, Song WG, Jiang R (2012) Analyzing the characteristics of unidirectional bicycle movement around a track based on digital image processing. 9th Asia-Oceania Symposium on Fire Science and Technology, Oct 17-20, 2012, Hefei, China. </a:t>
            </a:r>
            <a:endParaRPr lang="zh-CN" altLang="en-US" sz="2400" dirty="0"/>
          </a:p>
        </p:txBody>
      </p:sp>
    </p:spTree>
    <p:extLst>
      <p:ext uri="{BB962C8B-B14F-4D97-AF65-F5344CB8AC3E}">
        <p14:creationId xmlns:p14="http://schemas.microsoft.com/office/powerpoint/2010/main" xmlns="" val="1810173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7E8DF6-299F-41ED-B9DD-EE74592FB53E}"/>
              </a:ext>
            </a:extLst>
          </p:cNvPr>
          <p:cNvSpPr>
            <a:spLocks noGrp="1"/>
          </p:cNvSpPr>
          <p:nvPr>
            <p:ph type="title"/>
          </p:nvPr>
        </p:nvSpPr>
        <p:spPr/>
        <p:txBody>
          <a:bodyPr/>
          <a:lstStyle/>
          <a:p>
            <a:r>
              <a:rPr lang="en-US" altLang="zh-CN" dirty="0"/>
              <a:t>Relevant work</a:t>
            </a:r>
            <a:endParaRPr lang="zh-CN" altLang="en-US" dirty="0"/>
          </a:p>
        </p:txBody>
      </p:sp>
      <p:sp>
        <p:nvSpPr>
          <p:cNvPr id="3" name="内容占位符 2">
            <a:extLst>
              <a:ext uri="{FF2B5EF4-FFF2-40B4-BE49-F238E27FC236}">
                <a16:creationId xmlns:a16="http://schemas.microsoft.com/office/drawing/2014/main" xmlns="" id="{C6570981-4F2F-4D52-9ECC-F592ADA235D1}"/>
              </a:ext>
            </a:extLst>
          </p:cNvPr>
          <p:cNvSpPr>
            <a:spLocks noGrp="1"/>
          </p:cNvSpPr>
          <p:nvPr>
            <p:ph sz="quarter" idx="1"/>
          </p:nvPr>
        </p:nvSpPr>
        <p:spPr/>
        <p:txBody>
          <a:bodyPr>
            <a:normAutofit/>
          </a:bodyPr>
          <a:lstStyle/>
          <a:p>
            <a:r>
              <a:rPr lang="en-US" altLang="zh-CN" sz="2000" dirty="0"/>
              <a:t>Zhang J, </a:t>
            </a:r>
            <a:r>
              <a:rPr lang="en-US" altLang="zh-CN" sz="2000" dirty="0" err="1"/>
              <a:t>Mehner</a:t>
            </a:r>
            <a:r>
              <a:rPr lang="en-US" altLang="zh-CN" sz="2000" dirty="0"/>
              <a:t> W, Holl S, </a:t>
            </a:r>
            <a:r>
              <a:rPr lang="en-US" altLang="zh-CN" sz="2000" dirty="0" err="1"/>
              <a:t>Boltes</a:t>
            </a:r>
            <a:r>
              <a:rPr lang="en-US" altLang="zh-CN" sz="2000" dirty="0"/>
              <a:t> M, Andresen E, </a:t>
            </a:r>
            <a:r>
              <a:rPr lang="en-US" altLang="zh-CN" sz="2000" dirty="0" err="1"/>
              <a:t>Schadschneider</a:t>
            </a:r>
            <a:r>
              <a:rPr lang="en-US" altLang="zh-CN" sz="2000" dirty="0"/>
              <a:t> A, </a:t>
            </a:r>
            <a:r>
              <a:rPr lang="en-US" altLang="zh-CN" sz="2000" dirty="0" err="1"/>
              <a:t>Seyfried</a:t>
            </a:r>
            <a:r>
              <a:rPr lang="en-US" altLang="zh-CN" sz="2000" dirty="0"/>
              <a:t> A (2014) Universal flow-density relation of single-file bicycle, pedestrian and car motion. Phys. Lett. A 378: 3274-3277.</a:t>
            </a:r>
          </a:p>
          <a:p>
            <a:r>
              <a:rPr lang="en-US" altLang="zh-CN" sz="2000" dirty="0"/>
              <a:t>Zhao YX, Zhang HM (2017) A unified follow-the-leader model for vehicle, bicycle and pedestrian traffic. Transport. Res. B 105: 315-327. </a:t>
            </a:r>
            <a:endParaRPr lang="zh-CN" altLang="en-US" sz="2000" dirty="0"/>
          </a:p>
        </p:txBody>
      </p:sp>
      <p:pic>
        <p:nvPicPr>
          <p:cNvPr id="4" name="图片 3">
            <a:extLst>
              <a:ext uri="{FF2B5EF4-FFF2-40B4-BE49-F238E27FC236}">
                <a16:creationId xmlns:a16="http://schemas.microsoft.com/office/drawing/2014/main" xmlns="" id="{33E172FC-BBE9-473F-BAF1-44C98A7953A3}"/>
              </a:ext>
            </a:extLst>
          </p:cNvPr>
          <p:cNvPicPr>
            <a:picLocks noChangeAspect="1"/>
          </p:cNvPicPr>
          <p:nvPr/>
        </p:nvPicPr>
        <p:blipFill>
          <a:blip r:embed="rId2" cstate="print"/>
          <a:stretch>
            <a:fillRect/>
          </a:stretch>
        </p:blipFill>
        <p:spPr>
          <a:xfrm>
            <a:off x="1387769" y="3283507"/>
            <a:ext cx="2909437" cy="2952328"/>
          </a:xfrm>
          <a:prstGeom prst="rect">
            <a:avLst/>
          </a:prstGeom>
        </p:spPr>
      </p:pic>
      <p:pic>
        <p:nvPicPr>
          <p:cNvPr id="5" name="图片 4">
            <a:extLst>
              <a:ext uri="{FF2B5EF4-FFF2-40B4-BE49-F238E27FC236}">
                <a16:creationId xmlns:a16="http://schemas.microsoft.com/office/drawing/2014/main" xmlns="" id="{C3ACCDDF-CF4C-4514-BB06-7AD4ECD0B3B1}"/>
              </a:ext>
            </a:extLst>
          </p:cNvPr>
          <p:cNvPicPr>
            <a:picLocks noChangeAspect="1"/>
          </p:cNvPicPr>
          <p:nvPr/>
        </p:nvPicPr>
        <p:blipFill>
          <a:blip r:embed="rId3" cstate="print"/>
          <a:stretch>
            <a:fillRect/>
          </a:stretch>
        </p:blipFill>
        <p:spPr>
          <a:xfrm>
            <a:off x="4800600" y="3262544"/>
            <a:ext cx="2781300" cy="2895600"/>
          </a:xfrm>
          <a:prstGeom prst="rect">
            <a:avLst/>
          </a:prstGeom>
        </p:spPr>
      </p:pic>
    </p:spTree>
    <p:extLst>
      <p:ext uri="{BB962C8B-B14F-4D97-AF65-F5344CB8AC3E}">
        <p14:creationId xmlns:p14="http://schemas.microsoft.com/office/powerpoint/2010/main" xmlns="" val="24882399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91016374-0579-42BD-8F1F-F6FB0E50E45F}"/>
              </a:ext>
            </a:extLst>
          </p:cNvPr>
          <p:cNvSpPr>
            <a:spLocks noGrp="1"/>
          </p:cNvSpPr>
          <p:nvPr>
            <p:ph sz="quarter" idx="1"/>
          </p:nvPr>
        </p:nvSpPr>
        <p:spPr>
          <a:xfrm>
            <a:off x="685800" y="332656"/>
            <a:ext cx="7772400" cy="4572000"/>
          </a:xfrm>
        </p:spPr>
        <p:txBody>
          <a:bodyPr>
            <a:normAutofit/>
          </a:bodyPr>
          <a:lstStyle/>
          <a:p>
            <a:r>
              <a:rPr lang="pt-BR" altLang="zh-CN" sz="2000" dirty="0"/>
              <a:t>Alexandra Gavriilidou, Maria J. Wierbos, </a:t>
            </a:r>
            <a:r>
              <a:rPr lang="en-US" altLang="zh-CN" sz="2000" dirty="0"/>
              <a:t>Winnie </a:t>
            </a:r>
            <a:r>
              <a:rPr lang="en-US" altLang="zh-CN" sz="2000" dirty="0" err="1"/>
              <a:t>Daamen</a:t>
            </a:r>
            <a:r>
              <a:rPr lang="en-US" altLang="zh-CN" sz="2000" dirty="0"/>
              <a:t>, </a:t>
            </a:r>
            <a:r>
              <a:rPr lang="en-US" altLang="zh-CN" sz="2000" dirty="0" err="1"/>
              <a:t>Yufei</a:t>
            </a:r>
            <a:r>
              <a:rPr lang="en-US" altLang="zh-CN" sz="2000" dirty="0"/>
              <a:t> Yuan, Victor L. Knoop, and Serge P. </a:t>
            </a:r>
            <a:r>
              <a:rPr lang="en-US" altLang="zh-CN" sz="2000" dirty="0" err="1"/>
              <a:t>Hoogendoorn</a:t>
            </a:r>
            <a:r>
              <a:rPr lang="en-US" altLang="zh-CN" sz="2000" dirty="0"/>
              <a:t> (2019). Large-Scale Bicycle Flow Experiment: Setup and Implementation. Transportation Research Record</a:t>
            </a:r>
          </a:p>
          <a:p>
            <a:r>
              <a:rPr lang="en-US" altLang="zh-CN" sz="2000" dirty="0"/>
              <a:t>Maria J. </a:t>
            </a:r>
            <a:r>
              <a:rPr lang="en-US" altLang="zh-CN" sz="2000" dirty="0" err="1"/>
              <a:t>Wierbos</a:t>
            </a:r>
            <a:r>
              <a:rPr lang="en-US" altLang="zh-CN" sz="2000" dirty="0"/>
              <a:t>, Victor L. Knoop, </a:t>
            </a:r>
            <a:r>
              <a:rPr lang="en-US" altLang="zh-CN" sz="2000" dirty="0" err="1"/>
              <a:t>Flurin</a:t>
            </a:r>
            <a:r>
              <a:rPr lang="en-US" altLang="zh-CN" sz="2000" dirty="0"/>
              <a:t> S. </a:t>
            </a:r>
            <a:r>
              <a:rPr lang="en-US" altLang="zh-CN" sz="2000" dirty="0" err="1"/>
              <a:t>Hanseler</a:t>
            </a:r>
            <a:r>
              <a:rPr lang="en-US" altLang="zh-CN" sz="2000" dirty="0"/>
              <a:t>, and Serge P. </a:t>
            </a:r>
            <a:r>
              <a:rPr lang="en-US" altLang="zh-CN" sz="2000" dirty="0" err="1"/>
              <a:t>Hoogendoorn</a:t>
            </a:r>
            <a:r>
              <a:rPr lang="en-US" altLang="zh-CN" sz="2000" dirty="0"/>
              <a:t> (2019). Capacity, Capacity Drop, and Relation of Capacity to the Path Width in Bicycle Traffic. Transportation Research Record</a:t>
            </a:r>
            <a:endParaRPr lang="zh-CN" altLang="en-US" sz="2000" dirty="0"/>
          </a:p>
        </p:txBody>
      </p:sp>
      <p:pic>
        <p:nvPicPr>
          <p:cNvPr id="4" name="图片 3">
            <a:extLst>
              <a:ext uri="{FF2B5EF4-FFF2-40B4-BE49-F238E27FC236}">
                <a16:creationId xmlns:a16="http://schemas.microsoft.com/office/drawing/2014/main" xmlns="" id="{597C11EE-872A-48E4-A89D-C13B09C22CD6}"/>
              </a:ext>
            </a:extLst>
          </p:cNvPr>
          <p:cNvPicPr>
            <a:picLocks noChangeAspect="1"/>
          </p:cNvPicPr>
          <p:nvPr/>
        </p:nvPicPr>
        <p:blipFill>
          <a:blip r:embed="rId2" cstate="print"/>
          <a:stretch>
            <a:fillRect/>
          </a:stretch>
        </p:blipFill>
        <p:spPr>
          <a:xfrm>
            <a:off x="179512" y="2564904"/>
            <a:ext cx="4607633" cy="3960440"/>
          </a:xfrm>
          <a:prstGeom prst="rect">
            <a:avLst/>
          </a:prstGeom>
        </p:spPr>
      </p:pic>
      <p:pic>
        <p:nvPicPr>
          <p:cNvPr id="5" name="图片 4">
            <a:extLst>
              <a:ext uri="{FF2B5EF4-FFF2-40B4-BE49-F238E27FC236}">
                <a16:creationId xmlns:a16="http://schemas.microsoft.com/office/drawing/2014/main" xmlns="" id="{F50958DD-0800-470E-9EB2-0F054EE5FE6F}"/>
              </a:ext>
            </a:extLst>
          </p:cNvPr>
          <p:cNvPicPr>
            <a:picLocks noChangeAspect="1"/>
          </p:cNvPicPr>
          <p:nvPr/>
        </p:nvPicPr>
        <p:blipFill>
          <a:blip r:embed="rId3" cstate="print"/>
          <a:stretch>
            <a:fillRect/>
          </a:stretch>
        </p:blipFill>
        <p:spPr>
          <a:xfrm>
            <a:off x="4784196" y="3335553"/>
            <a:ext cx="4197199" cy="2419142"/>
          </a:xfrm>
          <a:prstGeom prst="rect">
            <a:avLst/>
          </a:prstGeom>
        </p:spPr>
      </p:pic>
    </p:spTree>
    <p:extLst>
      <p:ext uri="{BB962C8B-B14F-4D97-AF65-F5344CB8AC3E}">
        <p14:creationId xmlns:p14="http://schemas.microsoft.com/office/powerpoint/2010/main" xmlns="" val="1901107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Wide road experiment setup</a:t>
            </a:r>
            <a:endParaRPr lang="zh-CN" altLang="en-US" dirty="0"/>
          </a:p>
        </p:txBody>
      </p:sp>
      <p:pic>
        <p:nvPicPr>
          <p:cNvPr id="4" name="图片 3" descr="C:\Users\THINKCENTRE\AppData\Local\Microsoft\Windows\INetCache\Content.Word\distribution.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720" y="1772816"/>
            <a:ext cx="4680520" cy="2736304"/>
          </a:xfrm>
          <a:prstGeom prst="rect">
            <a:avLst/>
          </a:prstGeom>
          <a:noFill/>
          <a:ln>
            <a:noFill/>
          </a:ln>
        </p:spPr>
      </p:pic>
      <p:sp>
        <p:nvSpPr>
          <p:cNvPr id="5" name="矩形 4"/>
          <p:cNvSpPr/>
          <p:nvPr/>
        </p:nvSpPr>
        <p:spPr>
          <a:xfrm>
            <a:off x="107504" y="4852317"/>
            <a:ext cx="8892480" cy="1384995"/>
          </a:xfrm>
          <a:prstGeom prst="rect">
            <a:avLst/>
          </a:prstGeom>
        </p:spPr>
        <p:txBody>
          <a:bodyPr wrap="square">
            <a:spAutoFit/>
          </a:bodyPr>
          <a:lstStyle/>
          <a:p>
            <a:r>
              <a:rPr lang="en-GB" altLang="zh-CN" sz="2800" dirty="0"/>
              <a:t>The inner radius and outer radius of the track were </a:t>
            </a:r>
            <a:r>
              <a:rPr lang="en-GB" altLang="zh-CN" sz="2800" dirty="0">
                <a:solidFill>
                  <a:srgbClr val="0000FF"/>
                </a:solidFill>
              </a:rPr>
              <a:t>8 m</a:t>
            </a:r>
            <a:r>
              <a:rPr lang="en-GB" altLang="zh-CN" sz="2800" dirty="0"/>
              <a:t> and </a:t>
            </a:r>
            <a:r>
              <a:rPr lang="en-GB" altLang="zh-CN" sz="2800" dirty="0">
                <a:solidFill>
                  <a:srgbClr val="0000FF"/>
                </a:solidFill>
              </a:rPr>
              <a:t>11 m</a:t>
            </a:r>
            <a:r>
              <a:rPr lang="en-GB" altLang="zh-CN" sz="2800" dirty="0"/>
              <a:t> respectively. The area of the experimental track was thus approximately </a:t>
            </a:r>
            <a:r>
              <a:rPr lang="en-GB" altLang="zh-CN" sz="2800" dirty="0">
                <a:solidFill>
                  <a:srgbClr val="0000FF"/>
                </a:solidFill>
              </a:rPr>
              <a:t>180 m</a:t>
            </a:r>
            <a:r>
              <a:rPr lang="en-GB" altLang="zh-CN" sz="2800" baseline="30000" dirty="0">
                <a:solidFill>
                  <a:srgbClr val="0000FF"/>
                </a:solidFill>
              </a:rPr>
              <a:t>2</a:t>
            </a:r>
            <a:r>
              <a:rPr lang="en-GB" altLang="zh-CN" sz="2800" dirty="0"/>
              <a:t>.  </a:t>
            </a:r>
            <a:endParaRPr lang="zh-CN" alt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Experimental results</a:t>
            </a:r>
            <a:endParaRPr lang="zh-CN" altLang="en-US" dirty="0"/>
          </a:p>
        </p:txBody>
      </p:sp>
      <p:pic>
        <p:nvPicPr>
          <p:cNvPr id="4" name="图片 3" descr="C:\Users\THINKCENTRE\AppData\Local\Microsoft\Windows\INetCache\Content.Word\Graph2.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7704" y="1628800"/>
            <a:ext cx="4968551" cy="3456384"/>
          </a:xfrm>
          <a:prstGeom prst="rect">
            <a:avLst/>
          </a:prstGeom>
          <a:noFill/>
          <a:ln>
            <a:noFill/>
          </a:ln>
        </p:spPr>
      </p:pic>
      <p:sp>
        <p:nvSpPr>
          <p:cNvPr id="3" name="矩形 2">
            <a:extLst>
              <a:ext uri="{FF2B5EF4-FFF2-40B4-BE49-F238E27FC236}">
                <a16:creationId xmlns:a16="http://schemas.microsoft.com/office/drawing/2014/main" xmlns="" id="{9DF47DDF-8F4F-4F04-8110-4D97D0374668}"/>
              </a:ext>
            </a:extLst>
          </p:cNvPr>
          <p:cNvSpPr/>
          <p:nvPr/>
        </p:nvSpPr>
        <p:spPr>
          <a:xfrm>
            <a:off x="539552" y="5410037"/>
            <a:ext cx="8280920" cy="1200329"/>
          </a:xfrm>
          <a:prstGeom prst="rect">
            <a:avLst/>
          </a:prstGeom>
        </p:spPr>
        <p:txBody>
          <a:bodyPr wrap="square">
            <a:spAutoFit/>
          </a:bodyPr>
          <a:lstStyle/>
          <a:p>
            <a:r>
              <a:rPr lang="en-US" altLang="zh-CN" dirty="0"/>
              <a:t>When the density is smaller than 0.17 bicycles/m2 (30 cyclists), the bicycles exhibit a free flow state, in which the flow rate increases with density. The flow rate then becomes </a:t>
            </a:r>
            <a:r>
              <a:rPr lang="en-US" altLang="zh-CN" dirty="0">
                <a:solidFill>
                  <a:srgbClr val="FF0000"/>
                </a:solidFill>
              </a:rPr>
              <a:t>almost constant </a:t>
            </a:r>
            <a:r>
              <a:rPr lang="en-US" altLang="zh-CN" dirty="0"/>
              <a:t>until the density reaches 0.50 bicycles/m2 (90 cyclists). In the 100-participant experiment, as the bicycle flow becomes congested, the flow rate begins to decrease.</a:t>
            </a:r>
            <a:endParaRPr lang="zh-CN" altLang="en-US" dirty="0"/>
          </a:p>
        </p:txBody>
      </p:sp>
      <p:sp>
        <p:nvSpPr>
          <p:cNvPr id="5" name="矩形 4">
            <a:extLst>
              <a:ext uri="{FF2B5EF4-FFF2-40B4-BE49-F238E27FC236}">
                <a16:creationId xmlns:a16="http://schemas.microsoft.com/office/drawing/2014/main" xmlns="" id="{79572FA2-A993-4634-B155-750816F82E16}"/>
              </a:ext>
            </a:extLst>
          </p:cNvPr>
          <p:cNvSpPr/>
          <p:nvPr/>
        </p:nvSpPr>
        <p:spPr>
          <a:xfrm>
            <a:off x="3995936" y="3635726"/>
            <a:ext cx="4572000" cy="1477328"/>
          </a:xfrm>
          <a:prstGeom prst="rect">
            <a:avLst/>
          </a:prstGeom>
          <a:solidFill>
            <a:schemeClr val="accent1">
              <a:lumMod val="40000"/>
              <a:lumOff val="60000"/>
            </a:schemeClr>
          </a:solidFill>
        </p:spPr>
        <p:txBody>
          <a:bodyPr>
            <a:spAutoFit/>
          </a:bodyPr>
          <a:lstStyle/>
          <a:p>
            <a:r>
              <a:rPr lang="en-US" altLang="zh-CN" dirty="0"/>
              <a:t>with the increase of the global density, the cyclists gradually form an increasing number of lanes. In this way, </a:t>
            </a:r>
            <a:r>
              <a:rPr lang="en-US" altLang="zh-CN" dirty="0">
                <a:solidFill>
                  <a:srgbClr val="FF0000"/>
                </a:solidFill>
              </a:rPr>
              <a:t>the bicycles are staggered </a:t>
            </a:r>
            <a:r>
              <a:rPr lang="en-US" altLang="zh-CN" dirty="0"/>
              <a:t>so that </a:t>
            </a:r>
            <a:r>
              <a:rPr lang="en-US" altLang="zh-CN" dirty="0">
                <a:solidFill>
                  <a:srgbClr val="0000FF"/>
                </a:solidFill>
              </a:rPr>
              <a:t>the space</a:t>
            </a:r>
          </a:p>
          <a:p>
            <a:r>
              <a:rPr lang="en-US" altLang="zh-CN" dirty="0">
                <a:solidFill>
                  <a:srgbClr val="0000FF"/>
                </a:solidFill>
              </a:rPr>
              <a:t>between them can be utilized more efficiently</a:t>
            </a:r>
            <a:r>
              <a:rPr lang="en-US" altLang="zh-CN" dirty="0"/>
              <a:t> on the wide track.</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92A84647-9B8A-4CCE-8BA2-C21EC1760882}"/>
              </a:ext>
            </a:extLst>
          </p:cNvPr>
          <p:cNvSpPr/>
          <p:nvPr/>
        </p:nvSpPr>
        <p:spPr>
          <a:xfrm>
            <a:off x="539552" y="476672"/>
            <a:ext cx="8208912" cy="646331"/>
          </a:xfrm>
          <a:prstGeom prst="rect">
            <a:avLst/>
          </a:prstGeom>
        </p:spPr>
        <p:txBody>
          <a:bodyPr wrap="square">
            <a:spAutoFit/>
          </a:bodyPr>
          <a:lstStyle/>
          <a:p>
            <a:r>
              <a:rPr lang="en-US" altLang="zh-CN" dirty="0">
                <a:solidFill>
                  <a:srgbClr val="000000"/>
                </a:solidFill>
                <a:latin typeface="Times New Roman" panose="02020603050405020304" pitchFamily="18" charset="0"/>
              </a:rPr>
              <a:t>To quantify the above phenomenon, we introduce the weight density at given polar radial distance </a:t>
            </a:r>
            <a:r>
              <a:rPr lang="en-US" altLang="zh-CN" i="1" dirty="0">
                <a:solidFill>
                  <a:srgbClr val="000000"/>
                </a:solidFill>
                <a:latin typeface="Times New Roman" panose="02020603050405020304" pitchFamily="18" charset="0"/>
              </a:rPr>
              <a:t>D</a:t>
            </a:r>
            <a:r>
              <a:rPr lang="en-US" altLang="zh-CN" sz="800" i="1" dirty="0">
                <a:solidFill>
                  <a:srgbClr val="000000"/>
                </a:solidFill>
                <a:latin typeface="Times New Roman" panose="02020603050405020304" pitchFamily="18" charset="0"/>
              </a:rPr>
              <a:t>r  </a:t>
            </a:r>
            <a:r>
              <a:rPr lang="en-US" altLang="zh-CN" dirty="0">
                <a:solidFill>
                  <a:srgbClr val="000000"/>
                </a:solidFill>
                <a:latin typeface="Times New Roman" panose="02020603050405020304" pitchFamily="18" charset="0"/>
              </a:rPr>
              <a:t>as proposed in Helbing et al. (2007) </a:t>
            </a:r>
            <a:endParaRPr lang="zh-CN" altLang="en-US" dirty="0"/>
          </a:p>
        </p:txBody>
      </p:sp>
      <p:pic>
        <p:nvPicPr>
          <p:cNvPr id="5" name="图片 4">
            <a:extLst>
              <a:ext uri="{FF2B5EF4-FFF2-40B4-BE49-F238E27FC236}">
                <a16:creationId xmlns:a16="http://schemas.microsoft.com/office/drawing/2014/main" xmlns="" id="{57F3B3BD-93AC-4264-831D-76A5F5F656B0}"/>
              </a:ext>
            </a:extLst>
          </p:cNvPr>
          <p:cNvPicPr>
            <a:picLocks noChangeAspect="1"/>
          </p:cNvPicPr>
          <p:nvPr/>
        </p:nvPicPr>
        <p:blipFill>
          <a:blip r:embed="rId2" cstate="print"/>
          <a:stretch>
            <a:fillRect/>
          </a:stretch>
        </p:blipFill>
        <p:spPr>
          <a:xfrm>
            <a:off x="2123728" y="1484784"/>
            <a:ext cx="4671301" cy="1308100"/>
          </a:xfrm>
          <a:prstGeom prst="rect">
            <a:avLst/>
          </a:prstGeom>
        </p:spPr>
      </p:pic>
      <p:sp>
        <p:nvSpPr>
          <p:cNvPr id="6" name="矩形 5">
            <a:extLst>
              <a:ext uri="{FF2B5EF4-FFF2-40B4-BE49-F238E27FC236}">
                <a16:creationId xmlns:a16="http://schemas.microsoft.com/office/drawing/2014/main" xmlns="" id="{B9E4C307-C3FD-4508-BE69-79C12E91DC51}"/>
              </a:ext>
            </a:extLst>
          </p:cNvPr>
          <p:cNvSpPr/>
          <p:nvPr/>
        </p:nvSpPr>
        <p:spPr>
          <a:xfrm>
            <a:off x="539552" y="2690336"/>
            <a:ext cx="8424936" cy="923330"/>
          </a:xfrm>
          <a:prstGeom prst="rect">
            <a:avLst/>
          </a:prstGeom>
        </p:spPr>
        <p:txBody>
          <a:bodyPr wrap="square">
            <a:spAutoFit/>
          </a:bodyPr>
          <a:lstStyle/>
          <a:p>
            <a:r>
              <a:rPr lang="en-US" altLang="zh-CN" dirty="0"/>
              <a:t>Here Di is the distance between cyclist </a:t>
            </a:r>
            <a:r>
              <a:rPr lang="en-US" altLang="zh-CN" dirty="0" err="1"/>
              <a:t>i</a:t>
            </a:r>
            <a:r>
              <a:rPr lang="en-US" altLang="zh-CN" dirty="0"/>
              <a:t> and the track center. β is a parameter, and is set to 0.2. </a:t>
            </a:r>
          </a:p>
          <a:p>
            <a:endParaRPr lang="en-US" altLang="zh-CN" dirty="0"/>
          </a:p>
          <a:p>
            <a:r>
              <a:rPr lang="en-US" altLang="zh-CN" dirty="0"/>
              <a:t>The index of weight density reflects the cluster degree in the radial direction</a:t>
            </a:r>
            <a:endParaRPr lang="zh-CN" altLang="en-US" dirty="0"/>
          </a:p>
        </p:txBody>
      </p:sp>
    </p:spTree>
    <p:extLst>
      <p:ext uri="{BB962C8B-B14F-4D97-AF65-F5344CB8AC3E}">
        <p14:creationId xmlns:p14="http://schemas.microsoft.com/office/powerpoint/2010/main" xmlns="" val="3135176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C35597-F470-418E-9AC1-C1D995F6CF8A}"/>
              </a:ext>
            </a:extLst>
          </p:cNvPr>
          <p:cNvSpPr>
            <a:spLocks noGrp="1"/>
          </p:cNvSpPr>
          <p:nvPr>
            <p:ph type="title"/>
          </p:nvPr>
        </p:nvSpPr>
        <p:spPr/>
        <p:txBody>
          <a:bodyPr/>
          <a:lstStyle/>
          <a:p>
            <a:endParaRPr lang="zh-CN" altLang="en-US"/>
          </a:p>
        </p:txBody>
      </p:sp>
      <p:pic>
        <p:nvPicPr>
          <p:cNvPr id="4" name="图片 3">
            <a:extLst>
              <a:ext uri="{FF2B5EF4-FFF2-40B4-BE49-F238E27FC236}">
                <a16:creationId xmlns:a16="http://schemas.microsoft.com/office/drawing/2014/main" xmlns="" id="{B82C76E7-9E61-48DA-A368-A79C0DD86246}"/>
              </a:ext>
            </a:extLst>
          </p:cNvPr>
          <p:cNvPicPr>
            <a:picLocks noChangeAspect="1"/>
          </p:cNvPicPr>
          <p:nvPr/>
        </p:nvPicPr>
        <p:blipFill>
          <a:blip r:embed="rId2" cstate="print"/>
          <a:stretch>
            <a:fillRect/>
          </a:stretch>
        </p:blipFill>
        <p:spPr>
          <a:xfrm>
            <a:off x="0" y="188640"/>
            <a:ext cx="9144000" cy="5026098"/>
          </a:xfrm>
          <a:prstGeom prst="rect">
            <a:avLst/>
          </a:prstGeom>
        </p:spPr>
      </p:pic>
      <p:sp>
        <p:nvSpPr>
          <p:cNvPr id="5" name="矩形 4">
            <a:extLst>
              <a:ext uri="{FF2B5EF4-FFF2-40B4-BE49-F238E27FC236}">
                <a16:creationId xmlns:a16="http://schemas.microsoft.com/office/drawing/2014/main" xmlns="" id="{8F992250-6629-47B6-AD1E-FFF3478B574A}"/>
              </a:ext>
            </a:extLst>
          </p:cNvPr>
          <p:cNvSpPr/>
          <p:nvPr/>
        </p:nvSpPr>
        <p:spPr>
          <a:xfrm>
            <a:off x="143508" y="5661248"/>
            <a:ext cx="8856984" cy="646331"/>
          </a:xfrm>
          <a:prstGeom prst="rect">
            <a:avLst/>
          </a:prstGeom>
        </p:spPr>
        <p:txBody>
          <a:bodyPr wrap="square">
            <a:spAutoFit/>
          </a:bodyPr>
          <a:lstStyle/>
          <a:p>
            <a:r>
              <a:rPr lang="en-US" altLang="zh-CN" dirty="0"/>
              <a:t>With increasing global density, the number of peaks increases from 1 to about 5, which means that the number of lanes formed by bicycles increases. </a:t>
            </a:r>
            <a:endParaRPr lang="zh-CN" altLang="en-US" dirty="0"/>
          </a:p>
        </p:txBody>
      </p:sp>
      <p:sp>
        <p:nvSpPr>
          <p:cNvPr id="6" name="矩形 5">
            <a:extLst>
              <a:ext uri="{FF2B5EF4-FFF2-40B4-BE49-F238E27FC236}">
                <a16:creationId xmlns:a16="http://schemas.microsoft.com/office/drawing/2014/main" xmlns="" id="{04FDAEBF-AFC0-4CA2-867D-13B592660313}"/>
              </a:ext>
            </a:extLst>
          </p:cNvPr>
          <p:cNvSpPr/>
          <p:nvPr/>
        </p:nvSpPr>
        <p:spPr>
          <a:xfrm>
            <a:off x="174090" y="4877824"/>
            <a:ext cx="8826402" cy="2031325"/>
          </a:xfrm>
          <a:prstGeom prst="rect">
            <a:avLst/>
          </a:prstGeom>
          <a:solidFill>
            <a:schemeClr val="accent1">
              <a:lumMod val="20000"/>
              <a:lumOff val="80000"/>
            </a:schemeClr>
          </a:solidFill>
        </p:spPr>
        <p:txBody>
          <a:bodyPr wrap="square">
            <a:spAutoFit/>
          </a:bodyPr>
          <a:lstStyle/>
          <a:p>
            <a:r>
              <a:rPr lang="en-US" altLang="zh-CN" dirty="0"/>
              <a:t>Although the speed decreases as more bicycles occupy the track, the cyclists respond by forming more lanes to allow them to move side-by-side. Therefore, the longitudinal density does not increase as quickly as in single-file bicycle flow. This utilization of space restrains the decrease of the flow rate, allowing it to remain essentially constant across a wide range of densities. </a:t>
            </a:r>
          </a:p>
          <a:p>
            <a:endParaRPr lang="en-US" altLang="zh-CN" dirty="0"/>
          </a:p>
          <a:p>
            <a:r>
              <a:rPr lang="en-US" altLang="zh-CN" dirty="0"/>
              <a:t>When the number of bicycles exceeds 90, no new lanes can be formed because of insufficient track width. As a result, the flow rate begins to decrease</a:t>
            </a:r>
            <a:endParaRPr lang="zh-CN" altLang="en-US" dirty="0"/>
          </a:p>
        </p:txBody>
      </p:sp>
    </p:spTree>
    <p:extLst>
      <p:ext uri="{BB962C8B-B14F-4D97-AF65-F5344CB8AC3E}">
        <p14:creationId xmlns:p14="http://schemas.microsoft.com/office/powerpoint/2010/main" xmlns="" val="216866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Introduction</a:t>
            </a:r>
            <a:endParaRPr lang="zh-CN" altLang="en-US" dirty="0"/>
          </a:p>
        </p:txBody>
      </p:sp>
      <p:sp>
        <p:nvSpPr>
          <p:cNvPr id="3" name="内容占位符 2"/>
          <p:cNvSpPr>
            <a:spLocks noGrp="1"/>
          </p:cNvSpPr>
          <p:nvPr>
            <p:ph sz="quarter" idx="1"/>
          </p:nvPr>
        </p:nvSpPr>
        <p:spPr/>
        <p:txBody>
          <a:bodyPr>
            <a:normAutofit/>
          </a:bodyPr>
          <a:lstStyle/>
          <a:p>
            <a:r>
              <a:rPr lang="en-US" altLang="zh-CN" dirty="0"/>
              <a:t>As an </a:t>
            </a:r>
            <a:r>
              <a:rPr lang="en-US" altLang="zh-CN" dirty="0">
                <a:solidFill>
                  <a:srgbClr val="FF0000"/>
                </a:solidFill>
              </a:rPr>
              <a:t>ecological</a:t>
            </a:r>
            <a:r>
              <a:rPr lang="en-US" altLang="zh-CN" dirty="0"/>
              <a:t> means of transportation, cycling has a number of advantages over other modes, both for individuals and society.</a:t>
            </a:r>
          </a:p>
          <a:p>
            <a:endParaRPr lang="en-US" altLang="zh-CN" dirty="0"/>
          </a:p>
          <a:p>
            <a:r>
              <a:rPr lang="en-US" altLang="zh-CN" dirty="0"/>
              <a:t>The percentage of bicycle trips has reached nontrivial levels in some countries, such as </a:t>
            </a:r>
            <a:r>
              <a:rPr lang="en-US" altLang="zh-CN" dirty="0">
                <a:solidFill>
                  <a:srgbClr val="0000FF"/>
                </a:solidFill>
              </a:rPr>
              <a:t>10%</a:t>
            </a:r>
            <a:r>
              <a:rPr lang="en-US" altLang="zh-CN" dirty="0"/>
              <a:t> in Germany and Sweden, </a:t>
            </a:r>
            <a:r>
              <a:rPr lang="en-US" altLang="zh-CN" dirty="0">
                <a:solidFill>
                  <a:srgbClr val="0000FF"/>
                </a:solidFill>
              </a:rPr>
              <a:t>11%</a:t>
            </a:r>
            <a:r>
              <a:rPr lang="en-US" altLang="zh-CN" dirty="0"/>
              <a:t> in Finland, </a:t>
            </a:r>
            <a:r>
              <a:rPr lang="en-US" altLang="zh-CN" dirty="0">
                <a:solidFill>
                  <a:srgbClr val="0000FF"/>
                </a:solidFill>
              </a:rPr>
              <a:t>18%</a:t>
            </a:r>
            <a:r>
              <a:rPr lang="en-US" altLang="zh-CN" dirty="0"/>
              <a:t> in Denmark, and </a:t>
            </a:r>
            <a:r>
              <a:rPr lang="en-US" altLang="zh-CN" dirty="0">
                <a:solidFill>
                  <a:srgbClr val="0000FF"/>
                </a:solidFill>
              </a:rPr>
              <a:t>27%</a:t>
            </a:r>
            <a:r>
              <a:rPr lang="en-US" altLang="zh-CN" dirty="0"/>
              <a:t> in the Netherlands</a:t>
            </a:r>
          </a:p>
          <a:p>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616C0051-E9F5-47E5-A0E0-53FF8380E060}"/>
              </a:ext>
            </a:extLst>
          </p:cNvPr>
          <p:cNvSpPr>
            <a:spLocks noGrp="1"/>
          </p:cNvSpPr>
          <p:nvPr>
            <p:ph sz="quarter" idx="1"/>
          </p:nvPr>
        </p:nvSpPr>
        <p:spPr>
          <a:xfrm>
            <a:off x="755576" y="332656"/>
            <a:ext cx="7772400" cy="4572000"/>
          </a:xfrm>
        </p:spPr>
        <p:txBody>
          <a:bodyPr/>
          <a:lstStyle/>
          <a:p>
            <a:r>
              <a:rPr lang="en-US" altLang="zh-CN" dirty="0"/>
              <a:t>To study the evolution of bicycle flow at different densities, we divide the track into eight equal areas. We show the evolution of the number of cyclists in the eight subareas</a:t>
            </a:r>
            <a:endParaRPr lang="zh-CN" altLang="en-US" dirty="0"/>
          </a:p>
        </p:txBody>
      </p:sp>
      <p:pic>
        <p:nvPicPr>
          <p:cNvPr id="4" name="图片 3" descr="C:\Users\THINKCENTRE\AppData\Local\Microsoft\Windows\INetCache\Content.Word\Graph5.jpg">
            <a:extLst>
              <a:ext uri="{FF2B5EF4-FFF2-40B4-BE49-F238E27FC236}">
                <a16:creationId xmlns:a16="http://schemas.microsoft.com/office/drawing/2014/main" xmlns="" id="{8331D490-84D7-4770-914E-60DA5E3C4FD0}"/>
              </a:ext>
            </a:extLst>
          </p:cNvPr>
          <p:cNvPicPr/>
          <p:nvPr/>
        </p:nvPicPr>
        <p:blipFill>
          <a:blip r:embed="rId2" cstate="print">
            <a:extLst>
              <a:ext uri="{28A0092B-C50C-407E-A947-70E740481C1C}">
                <a14:useLocalDpi xmlns:a14="http://schemas.microsoft.com/office/drawing/2010/main" xmlns="" val="0"/>
              </a:ext>
            </a:extLst>
          </a:blip>
          <a:srcRect t="7164" r="18002"/>
          <a:stretch>
            <a:fillRect/>
          </a:stretch>
        </p:blipFill>
        <p:spPr bwMode="auto">
          <a:xfrm>
            <a:off x="187905" y="2150604"/>
            <a:ext cx="4248472" cy="3456384"/>
          </a:xfrm>
          <a:prstGeom prst="rect">
            <a:avLst/>
          </a:prstGeom>
          <a:noFill/>
          <a:ln>
            <a:noFill/>
          </a:ln>
        </p:spPr>
      </p:pic>
      <p:pic>
        <p:nvPicPr>
          <p:cNvPr id="5" name="图片 4" descr="C:\Users\THINKCENTRE\AppData\Local\Microsoft\Windows\INetCache\Content.Word\幻灯片7.jpg">
            <a:extLst>
              <a:ext uri="{FF2B5EF4-FFF2-40B4-BE49-F238E27FC236}">
                <a16:creationId xmlns:a16="http://schemas.microsoft.com/office/drawing/2014/main" xmlns="" id="{89E1F7BE-2BA2-43E4-AC1B-73AFB793CCCB}"/>
              </a:ext>
            </a:extLst>
          </p:cNvPr>
          <p:cNvPicPr/>
          <p:nvPr/>
        </p:nvPicPr>
        <p:blipFill rotWithShape="1">
          <a:blip r:embed="rId3" cstate="print">
            <a:extLst>
              <a:ext uri="{28A0092B-C50C-407E-A947-70E740481C1C}">
                <a14:useLocalDpi xmlns:a14="http://schemas.microsoft.com/office/drawing/2010/main" xmlns="" val="0"/>
              </a:ext>
            </a:extLst>
          </a:blip>
          <a:srcRect r="1747"/>
          <a:stretch/>
        </p:blipFill>
        <p:spPr bwMode="auto">
          <a:xfrm>
            <a:off x="4707625" y="2231486"/>
            <a:ext cx="4032448" cy="3024336"/>
          </a:xfrm>
          <a:prstGeom prst="rect">
            <a:avLst/>
          </a:prstGeom>
          <a:noFill/>
          <a:ln>
            <a:noFill/>
          </a:ln>
          <a:extLst>
            <a:ext uri="{53640926-AAD7-44D8-BBD7-CCE9431645EC}">
              <a14:shadowObscured xmlns:a14="http://schemas.microsoft.com/office/drawing/2010/main" xmlns=""/>
            </a:ext>
          </a:extLst>
        </p:spPr>
      </p:pic>
      <p:sp>
        <p:nvSpPr>
          <p:cNvPr id="6" name="矩形 5">
            <a:extLst>
              <a:ext uri="{FF2B5EF4-FFF2-40B4-BE49-F238E27FC236}">
                <a16:creationId xmlns:a16="http://schemas.microsoft.com/office/drawing/2014/main" xmlns="" id="{8F650EE0-F666-41CA-A4AF-7E8B0F2EC9DE}"/>
              </a:ext>
            </a:extLst>
          </p:cNvPr>
          <p:cNvSpPr/>
          <p:nvPr/>
        </p:nvSpPr>
        <p:spPr>
          <a:xfrm>
            <a:off x="1199483" y="5877272"/>
            <a:ext cx="7540590" cy="369332"/>
          </a:xfrm>
          <a:prstGeom prst="rect">
            <a:avLst/>
          </a:prstGeom>
        </p:spPr>
        <p:txBody>
          <a:bodyPr wrap="none">
            <a:spAutoFit/>
          </a:bodyPr>
          <a:lstStyle/>
          <a:p>
            <a:r>
              <a:rPr lang="en-US" altLang="zh-CN" dirty="0"/>
              <a:t>Results of a 30-participant experimental run. The distribution is relatively homogeneous.</a:t>
            </a:r>
            <a:endParaRPr lang="zh-CN" altLang="en-US" dirty="0"/>
          </a:p>
        </p:txBody>
      </p:sp>
    </p:spTree>
    <p:extLst>
      <p:ext uri="{BB962C8B-B14F-4D97-AF65-F5344CB8AC3E}">
        <p14:creationId xmlns:p14="http://schemas.microsoft.com/office/powerpoint/2010/main" xmlns="" val="21381317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图片 3" descr="C:\Users\THINKCENTRE\AppData\Local\Microsoft\Windows\INetCache\Content.Word\幻灯片4.jpg"/>
          <p:cNvPicPr/>
          <p:nvPr/>
        </p:nvPicPr>
        <p:blipFill rotWithShape="1">
          <a:blip r:embed="rId2" cstate="print">
            <a:extLst>
              <a:ext uri="{28A0092B-C50C-407E-A947-70E740481C1C}">
                <a14:useLocalDpi xmlns:a14="http://schemas.microsoft.com/office/drawing/2010/main" xmlns="" val="0"/>
              </a:ext>
            </a:extLst>
          </a:blip>
          <a:srcRect r="1598"/>
          <a:stretch/>
        </p:blipFill>
        <p:spPr bwMode="auto">
          <a:xfrm>
            <a:off x="4684441" y="1567400"/>
            <a:ext cx="4392488" cy="3024336"/>
          </a:xfrm>
          <a:prstGeom prst="rect">
            <a:avLst/>
          </a:prstGeom>
          <a:noFill/>
          <a:ln>
            <a:noFill/>
          </a:ln>
          <a:extLst>
            <a:ext uri="{53640926-AAD7-44D8-BBD7-CCE9431645EC}">
              <a14:shadowObscured xmlns:a14="http://schemas.microsoft.com/office/drawing/2010/main" xmlns=""/>
            </a:ext>
          </a:extLst>
        </p:spPr>
      </p:pic>
      <p:pic>
        <p:nvPicPr>
          <p:cNvPr id="5" name="图片 4" descr="C:\Users\THINKCENTRE\AppData\Local\Microsoft\Windows\INetCache\Content.Word\Graph4.jpg"/>
          <p:cNvPicPr/>
          <p:nvPr/>
        </p:nvPicPr>
        <p:blipFill>
          <a:blip r:embed="rId3" cstate="print">
            <a:extLst>
              <a:ext uri="{28A0092B-C50C-407E-A947-70E740481C1C}">
                <a14:useLocalDpi xmlns:a14="http://schemas.microsoft.com/office/drawing/2010/main" xmlns="" val="0"/>
              </a:ext>
            </a:extLst>
          </a:blip>
          <a:srcRect t="7164" r="18002"/>
          <a:stretch>
            <a:fillRect/>
          </a:stretch>
        </p:blipFill>
        <p:spPr bwMode="auto">
          <a:xfrm>
            <a:off x="67071" y="1592796"/>
            <a:ext cx="4536504" cy="3384376"/>
          </a:xfrm>
          <a:prstGeom prst="rect">
            <a:avLst/>
          </a:prstGeom>
          <a:noFill/>
          <a:ln>
            <a:noFill/>
          </a:ln>
        </p:spPr>
      </p:pic>
      <p:sp>
        <p:nvSpPr>
          <p:cNvPr id="8" name="矩形 7">
            <a:extLst>
              <a:ext uri="{FF2B5EF4-FFF2-40B4-BE49-F238E27FC236}">
                <a16:creationId xmlns:a16="http://schemas.microsoft.com/office/drawing/2014/main" xmlns="" id="{A9FD586A-4FCF-484C-8A9F-FBDF05DA8690}"/>
              </a:ext>
            </a:extLst>
          </p:cNvPr>
          <p:cNvSpPr/>
          <p:nvPr/>
        </p:nvSpPr>
        <p:spPr>
          <a:xfrm>
            <a:off x="914400" y="5373216"/>
            <a:ext cx="7894405" cy="369332"/>
          </a:xfrm>
          <a:prstGeom prst="rect">
            <a:avLst/>
          </a:prstGeom>
        </p:spPr>
        <p:txBody>
          <a:bodyPr wrap="none">
            <a:spAutoFit/>
          </a:bodyPr>
          <a:lstStyle/>
          <a:p>
            <a:r>
              <a:rPr lang="en-US" altLang="zh-CN" dirty="0"/>
              <a:t>Results of a 90-participant experimental run. The distribution is also relatively homogeneous.</a:t>
            </a:r>
            <a:endParaRPr lang="zh-CN"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THINKCENTRE\AppData\Local\Microsoft\Windows\INetCache\Content.Word\Graph3.jpg"/>
          <p:cNvPicPr/>
          <p:nvPr/>
        </p:nvPicPr>
        <p:blipFill>
          <a:blip r:embed="rId2" cstate="print">
            <a:extLst>
              <a:ext uri="{28A0092B-C50C-407E-A947-70E740481C1C}">
                <a14:useLocalDpi xmlns:a14="http://schemas.microsoft.com/office/drawing/2010/main" xmlns="" val="0"/>
              </a:ext>
            </a:extLst>
          </a:blip>
          <a:srcRect t="7164" r="18002"/>
          <a:stretch>
            <a:fillRect/>
          </a:stretch>
        </p:blipFill>
        <p:spPr bwMode="auto">
          <a:xfrm>
            <a:off x="251520" y="1419190"/>
            <a:ext cx="4032448" cy="3384376"/>
          </a:xfrm>
          <a:prstGeom prst="rect">
            <a:avLst/>
          </a:prstGeom>
          <a:noFill/>
          <a:ln>
            <a:noFill/>
          </a:ln>
        </p:spPr>
      </p:pic>
      <p:pic>
        <p:nvPicPr>
          <p:cNvPr id="5" name="图片 4" descr="C:\Users\THINKCENTRE\AppData\Local\Microsoft\Windows\INetCache\Content.Word\幻灯片5.jpg"/>
          <p:cNvPicPr/>
          <p:nvPr/>
        </p:nvPicPr>
        <p:blipFill rotWithShape="1">
          <a:blip r:embed="rId3" cstate="print">
            <a:extLst>
              <a:ext uri="{28A0092B-C50C-407E-A947-70E740481C1C}">
                <a14:useLocalDpi xmlns:a14="http://schemas.microsoft.com/office/drawing/2010/main" xmlns="" val="0"/>
              </a:ext>
            </a:extLst>
          </a:blip>
          <a:srcRect r="1598"/>
          <a:stretch/>
        </p:blipFill>
        <p:spPr bwMode="auto">
          <a:xfrm>
            <a:off x="4788024" y="1419190"/>
            <a:ext cx="3672408" cy="2952328"/>
          </a:xfrm>
          <a:prstGeom prst="rect">
            <a:avLst/>
          </a:prstGeom>
          <a:noFill/>
          <a:ln>
            <a:noFill/>
          </a:ln>
          <a:extLst>
            <a:ext uri="{53640926-AAD7-44D8-BBD7-CCE9431645EC}">
              <a14:shadowObscured xmlns:a14="http://schemas.microsoft.com/office/drawing/2010/main" xmlns=""/>
            </a:ext>
          </a:extLst>
        </p:spPr>
      </p:pic>
      <p:sp>
        <p:nvSpPr>
          <p:cNvPr id="6" name="矩形 5">
            <a:extLst>
              <a:ext uri="{FF2B5EF4-FFF2-40B4-BE49-F238E27FC236}">
                <a16:creationId xmlns:a16="http://schemas.microsoft.com/office/drawing/2014/main" xmlns="" id="{F643A719-080A-4728-8E37-0B1DB5C1C932}"/>
              </a:ext>
            </a:extLst>
          </p:cNvPr>
          <p:cNvSpPr/>
          <p:nvPr/>
        </p:nvSpPr>
        <p:spPr>
          <a:xfrm>
            <a:off x="1211881" y="5373216"/>
            <a:ext cx="6720238" cy="369332"/>
          </a:xfrm>
          <a:prstGeom prst="rect">
            <a:avLst/>
          </a:prstGeom>
        </p:spPr>
        <p:txBody>
          <a:bodyPr wrap="none">
            <a:spAutoFit/>
          </a:bodyPr>
          <a:lstStyle/>
          <a:p>
            <a:r>
              <a:rPr lang="en-US" altLang="zh-CN" dirty="0"/>
              <a:t>Results of a 100-participant experimental run. The stop-and-go wave emerges.</a:t>
            </a:r>
            <a:endParaRPr lang="zh-CN"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 name="S1.mp4">
            <a:hlinkClick r:id="" action="ppaction://media"/>
          </p:cNvPr>
          <p:cNvPicPr>
            <a:picLocks noGrp="1" noChangeAspect="1"/>
          </p:cNvPicPr>
          <p:nvPr>
            <p:ph sz="quarter" idx="1"/>
            <a:videoFile r:link="rId1"/>
            <p:extLst>
              <p:ext uri="{DAA4B4D4-6D71-4841-9C94-3DE7FCFB9230}">
                <p14:media xmlns:p14="http://schemas.microsoft.com/office/powerpoint/2010/main" xmlns="" r:link="rId4"/>
              </p:ext>
            </p:extLst>
          </p:nvPr>
        </p:nvPicPr>
        <p:blipFill>
          <a:blip r:embed="rId5" cstate="print"/>
          <a:stretch>
            <a:fillRect/>
          </a:stretch>
        </p:blipFill>
        <p:spPr>
          <a:xfrm>
            <a:off x="2411760" y="332656"/>
            <a:ext cx="4572000" cy="2590800"/>
          </a:xfrm>
          <a:prstGeom prst="rect">
            <a:avLst/>
          </a:prstGeom>
        </p:spPr>
      </p:pic>
      <p:pic>
        <p:nvPicPr>
          <p:cNvPr id="8" name="S2.mp4">
            <a:hlinkClick r:id="" action="ppaction://media"/>
          </p:cNvPr>
          <p:cNvPicPr>
            <a:picLocks noChangeAspect="1"/>
          </p:cNvPicPr>
          <p:nvPr>
            <a:videoFile r:link="rId2"/>
            <p:extLst>
              <p:ext uri="{DAA4B4D4-6D71-4841-9C94-3DE7FCFB9230}">
                <p14:media xmlns:p14="http://schemas.microsoft.com/office/powerpoint/2010/main" xmlns="" r:link="rId6"/>
              </p:ext>
            </p:extLst>
          </p:nvPr>
        </p:nvPicPr>
        <p:blipFill>
          <a:blip r:embed="rId7" cstate="print"/>
          <a:stretch>
            <a:fillRect/>
          </a:stretch>
        </p:blipFill>
        <p:spPr>
          <a:xfrm>
            <a:off x="2411760" y="3356992"/>
            <a:ext cx="4572000" cy="2590800"/>
          </a:xfrm>
          <a:prstGeom prst="rect">
            <a:avLst/>
          </a:prstGeom>
        </p:spPr>
      </p:pic>
      <p:sp>
        <p:nvSpPr>
          <p:cNvPr id="3" name="文本框 2">
            <a:extLst>
              <a:ext uri="{FF2B5EF4-FFF2-40B4-BE49-F238E27FC236}">
                <a16:creationId xmlns:a16="http://schemas.microsoft.com/office/drawing/2014/main" xmlns="" id="{49697918-7849-4952-B4AD-1A353D16B587}"/>
              </a:ext>
            </a:extLst>
          </p:cNvPr>
          <p:cNvSpPr txBox="1"/>
          <p:nvPr/>
        </p:nvSpPr>
        <p:spPr>
          <a:xfrm>
            <a:off x="7380312" y="1844824"/>
            <a:ext cx="1584176" cy="369332"/>
          </a:xfrm>
          <a:prstGeom prst="rect">
            <a:avLst/>
          </a:prstGeom>
          <a:noFill/>
        </p:spPr>
        <p:txBody>
          <a:bodyPr wrap="square" rtlCol="0">
            <a:spAutoFit/>
          </a:bodyPr>
          <a:lstStyle/>
          <a:p>
            <a:r>
              <a:rPr lang="en-US" altLang="zh-CN" dirty="0"/>
              <a:t>90 participants</a:t>
            </a:r>
            <a:endParaRPr lang="zh-CN" altLang="en-US" dirty="0"/>
          </a:p>
        </p:txBody>
      </p:sp>
      <p:sp>
        <p:nvSpPr>
          <p:cNvPr id="6" name="文本框 5">
            <a:extLst>
              <a:ext uri="{FF2B5EF4-FFF2-40B4-BE49-F238E27FC236}">
                <a16:creationId xmlns:a16="http://schemas.microsoft.com/office/drawing/2014/main" xmlns="" id="{0F208D2C-CC82-4C86-BB47-3198E63BB114}"/>
              </a:ext>
            </a:extLst>
          </p:cNvPr>
          <p:cNvSpPr txBox="1"/>
          <p:nvPr/>
        </p:nvSpPr>
        <p:spPr>
          <a:xfrm>
            <a:off x="7380312" y="4652392"/>
            <a:ext cx="1584176" cy="369332"/>
          </a:xfrm>
          <a:prstGeom prst="rect">
            <a:avLst/>
          </a:prstGeom>
          <a:noFill/>
        </p:spPr>
        <p:txBody>
          <a:bodyPr wrap="square" rtlCol="0">
            <a:spAutoFit/>
          </a:bodyPr>
          <a:lstStyle/>
          <a:p>
            <a:r>
              <a:rPr lang="en-US" altLang="zh-CN" dirty="0"/>
              <a:t>100 participants</a:t>
            </a:r>
            <a:endParaRPr lang="zh-CN" alt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Model</a:t>
            </a:r>
            <a:endParaRPr lang="zh-CN" altLang="en-US" dirty="0"/>
          </a:p>
        </p:txBody>
      </p:sp>
      <p:sp>
        <p:nvSpPr>
          <p:cNvPr id="3" name="矩形 2">
            <a:extLst>
              <a:ext uri="{FF2B5EF4-FFF2-40B4-BE49-F238E27FC236}">
                <a16:creationId xmlns:a16="http://schemas.microsoft.com/office/drawing/2014/main" xmlns="" id="{50EDFDC5-A379-44B6-9BCE-7AA64F5533EC}"/>
              </a:ext>
            </a:extLst>
          </p:cNvPr>
          <p:cNvSpPr/>
          <p:nvPr/>
        </p:nvSpPr>
        <p:spPr>
          <a:xfrm>
            <a:off x="696144" y="1700808"/>
            <a:ext cx="8208912" cy="830997"/>
          </a:xfrm>
          <a:prstGeom prst="rect">
            <a:avLst/>
          </a:prstGeom>
        </p:spPr>
        <p:txBody>
          <a:bodyPr wrap="square">
            <a:spAutoFit/>
          </a:bodyPr>
          <a:lstStyle/>
          <a:p>
            <a:r>
              <a:rPr lang="en-US" altLang="zh-CN" sz="2400" dirty="0"/>
              <a:t>We assume that the minimum comfortable space required by a cyclist is formed by three circles</a:t>
            </a:r>
            <a:endParaRPr lang="zh-CN" altLang="en-US" sz="2400" dirty="0"/>
          </a:p>
        </p:txBody>
      </p:sp>
      <p:pic>
        <p:nvPicPr>
          <p:cNvPr id="4" name="图片 3">
            <a:extLst>
              <a:ext uri="{FF2B5EF4-FFF2-40B4-BE49-F238E27FC236}">
                <a16:creationId xmlns:a16="http://schemas.microsoft.com/office/drawing/2014/main" xmlns="" id="{01B3169C-877B-46DF-93F1-F04E9F839E56}"/>
              </a:ext>
            </a:extLst>
          </p:cNvPr>
          <p:cNvPicPr>
            <a:picLocks noChangeAspect="1"/>
          </p:cNvPicPr>
          <p:nvPr/>
        </p:nvPicPr>
        <p:blipFill>
          <a:blip r:embed="rId2" cstate="print"/>
          <a:stretch>
            <a:fillRect/>
          </a:stretch>
        </p:blipFill>
        <p:spPr>
          <a:xfrm>
            <a:off x="2267744" y="3068960"/>
            <a:ext cx="4518976" cy="28067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09AE1C2F-C444-4FC2-8D1C-D6DD30C9C724}"/>
              </a:ext>
            </a:extLst>
          </p:cNvPr>
          <p:cNvSpPr>
            <a:spLocks noGrp="1"/>
          </p:cNvSpPr>
          <p:nvPr>
            <p:ph sz="quarter" idx="1"/>
          </p:nvPr>
        </p:nvSpPr>
        <p:spPr>
          <a:xfrm>
            <a:off x="827584" y="620688"/>
            <a:ext cx="7772400" cy="4572000"/>
          </a:xfrm>
        </p:spPr>
        <p:txBody>
          <a:bodyPr/>
          <a:lstStyle/>
          <a:p>
            <a:r>
              <a:rPr lang="en-US" altLang="zh-CN" dirty="0"/>
              <a:t>It is assumed that a cyclist chooses his/her movement direction in the range</a:t>
            </a:r>
            <a:endParaRPr lang="zh-CN" altLang="en-US" dirty="0"/>
          </a:p>
        </p:txBody>
      </p:sp>
      <p:pic>
        <p:nvPicPr>
          <p:cNvPr id="4" name="图片 3">
            <a:extLst>
              <a:ext uri="{FF2B5EF4-FFF2-40B4-BE49-F238E27FC236}">
                <a16:creationId xmlns:a16="http://schemas.microsoft.com/office/drawing/2014/main" xmlns="" id="{A8B702A5-CC83-4AD7-A212-5AE240B03D6B}"/>
              </a:ext>
            </a:extLst>
          </p:cNvPr>
          <p:cNvPicPr>
            <a:picLocks noChangeAspect="1"/>
          </p:cNvPicPr>
          <p:nvPr/>
        </p:nvPicPr>
        <p:blipFill>
          <a:blip r:embed="rId2" cstate="print"/>
          <a:stretch>
            <a:fillRect/>
          </a:stretch>
        </p:blipFill>
        <p:spPr>
          <a:xfrm>
            <a:off x="3813684" y="1017831"/>
            <a:ext cx="1800200" cy="589641"/>
          </a:xfrm>
          <a:prstGeom prst="rect">
            <a:avLst/>
          </a:prstGeom>
        </p:spPr>
      </p:pic>
      <p:pic>
        <p:nvPicPr>
          <p:cNvPr id="5" name="图片 4" descr="C:\Users\THINKCENTRE\AppData\Local\Microsoft\Windows\INetCache\Content.Word\Graph1.jpg">
            <a:extLst>
              <a:ext uri="{FF2B5EF4-FFF2-40B4-BE49-F238E27FC236}">
                <a16:creationId xmlns:a16="http://schemas.microsoft.com/office/drawing/2014/main" xmlns="" id="{244BFC10-2BAF-4617-BBD6-2A31D92FB405}"/>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71800" y="1611814"/>
            <a:ext cx="4392488" cy="3528392"/>
          </a:xfrm>
          <a:prstGeom prst="rect">
            <a:avLst/>
          </a:prstGeom>
          <a:noFill/>
          <a:ln>
            <a:noFill/>
          </a:ln>
        </p:spPr>
      </p:pic>
      <p:pic>
        <p:nvPicPr>
          <p:cNvPr id="6" name="图片 5">
            <a:extLst>
              <a:ext uri="{FF2B5EF4-FFF2-40B4-BE49-F238E27FC236}">
                <a16:creationId xmlns:a16="http://schemas.microsoft.com/office/drawing/2014/main" xmlns="" id="{75625B0D-1785-46A1-8919-0653ECACB487}"/>
              </a:ext>
            </a:extLst>
          </p:cNvPr>
          <p:cNvPicPr>
            <a:picLocks noChangeAspect="1"/>
          </p:cNvPicPr>
          <p:nvPr/>
        </p:nvPicPr>
        <p:blipFill>
          <a:blip r:embed="rId4" cstate="print"/>
          <a:stretch>
            <a:fillRect/>
          </a:stretch>
        </p:blipFill>
        <p:spPr>
          <a:xfrm>
            <a:off x="1957026" y="1772816"/>
            <a:ext cx="1421700" cy="1079500"/>
          </a:xfrm>
          <a:prstGeom prst="rect">
            <a:avLst/>
          </a:prstGeom>
        </p:spPr>
      </p:pic>
    </p:spTree>
    <p:extLst>
      <p:ext uri="{BB962C8B-B14F-4D97-AF65-F5344CB8AC3E}">
        <p14:creationId xmlns:p14="http://schemas.microsoft.com/office/powerpoint/2010/main" xmlns="" val="39480902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THINKCENTRE\AppData\Local\Microsoft\Windows\INetCache\Content.Word\Graph1.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35796" y="2132856"/>
            <a:ext cx="3672408" cy="2952328"/>
          </a:xfrm>
          <a:prstGeom prst="rect">
            <a:avLst/>
          </a:prstGeom>
          <a:noFill/>
          <a:ln>
            <a:noFill/>
          </a:ln>
        </p:spPr>
      </p:pic>
      <p:sp>
        <p:nvSpPr>
          <p:cNvPr id="4" name="矩形 3">
            <a:extLst>
              <a:ext uri="{FF2B5EF4-FFF2-40B4-BE49-F238E27FC236}">
                <a16:creationId xmlns:a16="http://schemas.microsoft.com/office/drawing/2014/main" xmlns="" id="{1767A9AA-6A3F-4367-932F-306FC3874B5A}"/>
              </a:ext>
            </a:extLst>
          </p:cNvPr>
          <p:cNvSpPr/>
          <p:nvPr/>
        </p:nvSpPr>
        <p:spPr>
          <a:xfrm>
            <a:off x="827584" y="404664"/>
            <a:ext cx="7772400" cy="1938992"/>
          </a:xfrm>
          <a:prstGeom prst="rect">
            <a:avLst/>
          </a:prstGeom>
        </p:spPr>
        <p:txBody>
          <a:bodyPr wrap="square">
            <a:spAutoFit/>
          </a:bodyPr>
          <a:lstStyle/>
          <a:p>
            <a:r>
              <a:rPr lang="en-US" altLang="zh-CN" sz="2400" dirty="0"/>
              <a:t>For all candidate directions α in this range, cyclist </a:t>
            </a:r>
            <a:r>
              <a:rPr lang="en-US" altLang="zh-CN" sz="2400" i="1" dirty="0" err="1"/>
              <a:t>i</a:t>
            </a:r>
            <a:r>
              <a:rPr lang="en-US" altLang="zh-CN" sz="2400" dirty="0"/>
              <a:t> evaluates the distance to the first collision f</a:t>
            </a:r>
            <a:r>
              <a:rPr lang="en-US" altLang="zh-CN" sz="2000" dirty="0"/>
              <a:t>1</a:t>
            </a:r>
            <a:r>
              <a:rPr lang="en-US" altLang="zh-CN" sz="2400" dirty="0"/>
              <a:t>(α), considering other cyclists’ locations. To calculate f</a:t>
            </a:r>
            <a:r>
              <a:rPr lang="en-US" altLang="zh-CN" sz="2000" dirty="0"/>
              <a:t>1</a:t>
            </a:r>
            <a:r>
              <a:rPr lang="en-US" altLang="zh-CN" sz="2400" dirty="0"/>
              <a:t>(α), the model assumes that cyclist </a:t>
            </a:r>
            <a:r>
              <a:rPr lang="en-US" altLang="zh-CN" sz="2400" i="1" dirty="0" err="1"/>
              <a:t>i</a:t>
            </a:r>
            <a:r>
              <a:rPr lang="en-US" altLang="zh-CN" sz="2400" i="1" dirty="0"/>
              <a:t> </a:t>
            </a:r>
            <a:r>
              <a:rPr lang="en-US" altLang="zh-CN" sz="2400" dirty="0"/>
              <a:t>moves at the target speed </a:t>
            </a:r>
            <a:r>
              <a:rPr lang="en-US" altLang="zh-CN" sz="2400" dirty="0" err="1"/>
              <a:t>vmax</a:t>
            </a:r>
            <a:r>
              <a:rPr lang="en-US" altLang="zh-CN" sz="2400" dirty="0"/>
              <a:t> along the candidate direction </a:t>
            </a:r>
            <a:r>
              <a:rPr lang="en-US" altLang="zh-CN" sz="2400" i="1" dirty="0"/>
              <a:t>α</a:t>
            </a:r>
            <a:r>
              <a:rPr lang="en-US" altLang="zh-CN" sz="2400" dirty="0"/>
              <a:t>, and the other cyclists do not move.  </a:t>
            </a:r>
            <a:endParaRPr lang="zh-CN" altLang="en-US" sz="2400" dirty="0"/>
          </a:p>
        </p:txBody>
      </p:sp>
      <p:pic>
        <p:nvPicPr>
          <p:cNvPr id="7" name="图片 6">
            <a:extLst>
              <a:ext uri="{FF2B5EF4-FFF2-40B4-BE49-F238E27FC236}">
                <a16:creationId xmlns:a16="http://schemas.microsoft.com/office/drawing/2014/main" xmlns="" id="{E06BAEC2-6694-462F-94E8-FF4FCF5D466F}"/>
              </a:ext>
            </a:extLst>
          </p:cNvPr>
          <p:cNvPicPr>
            <a:picLocks noChangeAspect="1"/>
          </p:cNvPicPr>
          <p:nvPr/>
        </p:nvPicPr>
        <p:blipFill>
          <a:blip r:embed="rId3" cstate="print"/>
          <a:stretch>
            <a:fillRect/>
          </a:stretch>
        </p:blipFill>
        <p:spPr>
          <a:xfrm>
            <a:off x="2024946" y="2529520"/>
            <a:ext cx="1421700" cy="1079500"/>
          </a:xfrm>
          <a:prstGeom prst="rect">
            <a:avLst/>
          </a:prstGeom>
        </p:spPr>
      </p:pic>
      <p:sp>
        <p:nvSpPr>
          <p:cNvPr id="10" name="矩形 9">
            <a:extLst>
              <a:ext uri="{FF2B5EF4-FFF2-40B4-BE49-F238E27FC236}">
                <a16:creationId xmlns:a16="http://schemas.microsoft.com/office/drawing/2014/main" xmlns="" id="{9DD15F39-893D-43EB-A6FC-C35F6106367E}"/>
              </a:ext>
            </a:extLst>
          </p:cNvPr>
          <p:cNvSpPr/>
          <p:nvPr/>
        </p:nvSpPr>
        <p:spPr>
          <a:xfrm>
            <a:off x="611560" y="5205409"/>
            <a:ext cx="8280920" cy="1200329"/>
          </a:xfrm>
          <a:prstGeom prst="rect">
            <a:avLst/>
          </a:prstGeom>
        </p:spPr>
        <p:txBody>
          <a:bodyPr wrap="square">
            <a:spAutoFit/>
          </a:bodyPr>
          <a:lstStyle/>
          <a:p>
            <a:r>
              <a:rPr lang="en-US" altLang="zh-CN" dirty="0"/>
              <a:t>cyclist </a:t>
            </a:r>
            <a:r>
              <a:rPr lang="en-US" altLang="zh-CN" dirty="0" err="1"/>
              <a:t>i</a:t>
            </a:r>
            <a:r>
              <a:rPr lang="en-US" altLang="zh-CN" dirty="0"/>
              <a:t> will collide into another cyclist along candidate directions α1 and α2. In contrast, cyclist </a:t>
            </a:r>
            <a:r>
              <a:rPr lang="en-US" altLang="zh-CN" dirty="0" err="1"/>
              <a:t>i</a:t>
            </a:r>
            <a:r>
              <a:rPr lang="en-US" altLang="zh-CN" dirty="0"/>
              <a:t> will not collide into any cyclist along direction α3. In the former two directions, f1(α) is set to the</a:t>
            </a:r>
          </a:p>
          <a:p>
            <a:r>
              <a:rPr lang="en-US" altLang="zh-CN" dirty="0"/>
              <a:t>distance to the first collision in direction α. If no collision will occur in direction α (e.g., direction α3) or f1(α) exceeds a default maximum value </a:t>
            </a:r>
            <a:r>
              <a:rPr lang="en-US" altLang="zh-CN" dirty="0" err="1"/>
              <a:t>dmax</a:t>
            </a:r>
            <a:r>
              <a:rPr lang="en-US" altLang="zh-CN" dirty="0"/>
              <a:t>, then f1(α) is set to f1(α) = </a:t>
            </a:r>
            <a:r>
              <a:rPr lang="en-US" altLang="zh-CN" dirty="0" err="1"/>
              <a:t>dmax</a:t>
            </a:r>
            <a:r>
              <a:rPr lang="en-US" altLang="zh-CN" dirty="0"/>
              <a:t>.</a:t>
            </a:r>
            <a:endParaRPr lang="zh-CN" altLang="en-US" dirty="0"/>
          </a:p>
        </p:txBody>
      </p:sp>
    </p:spTree>
    <p:extLst>
      <p:ext uri="{BB962C8B-B14F-4D97-AF65-F5344CB8AC3E}">
        <p14:creationId xmlns:p14="http://schemas.microsoft.com/office/powerpoint/2010/main" xmlns="" val="40036561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BACF5439-A253-42B5-BA39-582E479D98D1}"/>
              </a:ext>
            </a:extLst>
          </p:cNvPr>
          <p:cNvSpPr/>
          <p:nvPr/>
        </p:nvSpPr>
        <p:spPr>
          <a:xfrm>
            <a:off x="611560" y="548680"/>
            <a:ext cx="8208912" cy="830997"/>
          </a:xfrm>
          <a:prstGeom prst="rect">
            <a:avLst/>
          </a:prstGeom>
        </p:spPr>
        <p:txBody>
          <a:bodyPr wrap="square">
            <a:spAutoFit/>
          </a:bodyPr>
          <a:lstStyle/>
          <a:p>
            <a:r>
              <a:rPr lang="en-US" altLang="zh-CN" sz="2400" dirty="0"/>
              <a:t>For potential collisions with the track boundaries, f2(α) is calculated in a similar way</a:t>
            </a:r>
            <a:endParaRPr lang="zh-CN" altLang="en-US" sz="2400" dirty="0"/>
          </a:p>
        </p:txBody>
      </p:sp>
      <p:pic>
        <p:nvPicPr>
          <p:cNvPr id="5" name="图片 4">
            <a:extLst>
              <a:ext uri="{FF2B5EF4-FFF2-40B4-BE49-F238E27FC236}">
                <a16:creationId xmlns:a16="http://schemas.microsoft.com/office/drawing/2014/main" xmlns="" id="{89D03D3B-49B7-4F42-9687-6133BABBD815}"/>
              </a:ext>
            </a:extLst>
          </p:cNvPr>
          <p:cNvPicPr>
            <a:picLocks noChangeAspect="1"/>
          </p:cNvPicPr>
          <p:nvPr/>
        </p:nvPicPr>
        <p:blipFill>
          <a:blip r:embed="rId2" cstate="print"/>
          <a:stretch>
            <a:fillRect/>
          </a:stretch>
        </p:blipFill>
        <p:spPr>
          <a:xfrm>
            <a:off x="179512" y="1817744"/>
            <a:ext cx="3240360" cy="369583"/>
          </a:xfrm>
          <a:prstGeom prst="rect">
            <a:avLst/>
          </a:prstGeom>
        </p:spPr>
      </p:pic>
      <p:pic>
        <p:nvPicPr>
          <p:cNvPr id="6" name="图片 5">
            <a:extLst>
              <a:ext uri="{FF2B5EF4-FFF2-40B4-BE49-F238E27FC236}">
                <a16:creationId xmlns:a16="http://schemas.microsoft.com/office/drawing/2014/main" xmlns="" id="{04A24758-2FFF-4ECF-9008-9F238143BEAD}"/>
              </a:ext>
            </a:extLst>
          </p:cNvPr>
          <p:cNvPicPr>
            <a:picLocks noChangeAspect="1"/>
          </p:cNvPicPr>
          <p:nvPr/>
        </p:nvPicPr>
        <p:blipFill>
          <a:blip r:embed="rId3" cstate="print"/>
          <a:stretch>
            <a:fillRect/>
          </a:stretch>
        </p:blipFill>
        <p:spPr>
          <a:xfrm>
            <a:off x="2627784" y="2348880"/>
            <a:ext cx="3528392" cy="583931"/>
          </a:xfrm>
          <a:prstGeom prst="rect">
            <a:avLst/>
          </a:prstGeom>
        </p:spPr>
      </p:pic>
      <p:pic>
        <p:nvPicPr>
          <p:cNvPr id="7" name="图片 6">
            <a:extLst>
              <a:ext uri="{FF2B5EF4-FFF2-40B4-BE49-F238E27FC236}">
                <a16:creationId xmlns:a16="http://schemas.microsoft.com/office/drawing/2014/main" xmlns="" id="{6A878D73-0102-4BC3-9A00-27A2763219AF}"/>
              </a:ext>
            </a:extLst>
          </p:cNvPr>
          <p:cNvPicPr>
            <a:picLocks noChangeAspect="1"/>
          </p:cNvPicPr>
          <p:nvPr/>
        </p:nvPicPr>
        <p:blipFill rotWithShape="1">
          <a:blip r:embed="rId4" cstate="print"/>
          <a:srcRect r="-2419"/>
          <a:stretch/>
        </p:blipFill>
        <p:spPr>
          <a:xfrm>
            <a:off x="108520" y="3068960"/>
            <a:ext cx="9144000" cy="392803"/>
          </a:xfrm>
          <a:prstGeom prst="rect">
            <a:avLst/>
          </a:prstGeom>
        </p:spPr>
      </p:pic>
      <p:pic>
        <p:nvPicPr>
          <p:cNvPr id="8" name="图片 7">
            <a:extLst>
              <a:ext uri="{FF2B5EF4-FFF2-40B4-BE49-F238E27FC236}">
                <a16:creationId xmlns:a16="http://schemas.microsoft.com/office/drawing/2014/main" xmlns="" id="{AC6EB03B-7B1D-4531-B6A5-CCBA45B1E542}"/>
              </a:ext>
            </a:extLst>
          </p:cNvPr>
          <p:cNvPicPr>
            <a:picLocks noChangeAspect="1"/>
          </p:cNvPicPr>
          <p:nvPr/>
        </p:nvPicPr>
        <p:blipFill>
          <a:blip r:embed="rId5" cstate="print"/>
          <a:stretch>
            <a:fillRect/>
          </a:stretch>
        </p:blipFill>
        <p:spPr>
          <a:xfrm>
            <a:off x="2699792" y="3645024"/>
            <a:ext cx="3159014" cy="504056"/>
          </a:xfrm>
          <a:prstGeom prst="rect">
            <a:avLst/>
          </a:prstGeom>
        </p:spPr>
      </p:pic>
      <p:pic>
        <p:nvPicPr>
          <p:cNvPr id="9" name="图片 8">
            <a:extLst>
              <a:ext uri="{FF2B5EF4-FFF2-40B4-BE49-F238E27FC236}">
                <a16:creationId xmlns:a16="http://schemas.microsoft.com/office/drawing/2014/main" xmlns="" id="{2682348D-BBD4-4114-9D8D-B165A32F55BA}"/>
              </a:ext>
            </a:extLst>
          </p:cNvPr>
          <p:cNvPicPr>
            <a:picLocks noChangeAspect="1"/>
          </p:cNvPicPr>
          <p:nvPr/>
        </p:nvPicPr>
        <p:blipFill>
          <a:blip r:embed="rId6" cstate="print"/>
          <a:stretch>
            <a:fillRect/>
          </a:stretch>
        </p:blipFill>
        <p:spPr>
          <a:xfrm>
            <a:off x="179513" y="4250660"/>
            <a:ext cx="3600399" cy="373559"/>
          </a:xfrm>
          <a:prstGeom prst="rect">
            <a:avLst/>
          </a:prstGeom>
        </p:spPr>
      </p:pic>
      <p:pic>
        <p:nvPicPr>
          <p:cNvPr id="10" name="图片 9">
            <a:extLst>
              <a:ext uri="{FF2B5EF4-FFF2-40B4-BE49-F238E27FC236}">
                <a16:creationId xmlns:a16="http://schemas.microsoft.com/office/drawing/2014/main" xmlns="" id="{C7F62480-BB9D-4C52-A5C4-1B1831C7662A}"/>
              </a:ext>
            </a:extLst>
          </p:cNvPr>
          <p:cNvPicPr>
            <a:picLocks noChangeAspect="1"/>
          </p:cNvPicPr>
          <p:nvPr/>
        </p:nvPicPr>
        <p:blipFill>
          <a:blip r:embed="rId7" cstate="print"/>
          <a:stretch>
            <a:fillRect/>
          </a:stretch>
        </p:blipFill>
        <p:spPr>
          <a:xfrm>
            <a:off x="1547663" y="4797152"/>
            <a:ext cx="6768753" cy="561844"/>
          </a:xfrm>
          <a:prstGeom prst="rect">
            <a:avLst/>
          </a:prstGeom>
        </p:spPr>
      </p:pic>
      <p:sp>
        <p:nvSpPr>
          <p:cNvPr id="11" name="矩形 10">
            <a:extLst>
              <a:ext uri="{FF2B5EF4-FFF2-40B4-BE49-F238E27FC236}">
                <a16:creationId xmlns:a16="http://schemas.microsoft.com/office/drawing/2014/main" xmlns="" id="{F7BDAA2E-F75C-4137-ACD0-4E66F5977297}"/>
              </a:ext>
            </a:extLst>
          </p:cNvPr>
          <p:cNvSpPr/>
          <p:nvPr/>
        </p:nvSpPr>
        <p:spPr>
          <a:xfrm>
            <a:off x="567672" y="6165304"/>
            <a:ext cx="8728733" cy="646331"/>
          </a:xfrm>
          <a:prstGeom prst="rect">
            <a:avLst/>
          </a:prstGeom>
        </p:spPr>
        <p:txBody>
          <a:bodyPr wrap="square">
            <a:spAutoFit/>
          </a:bodyPr>
          <a:lstStyle/>
          <a:p>
            <a:r>
              <a:rPr lang="en-US" altLang="zh-CN" dirty="0" err="1">
                <a:solidFill>
                  <a:srgbClr val="000000"/>
                </a:solidFill>
                <a:latin typeface="Times New Roman" panose="02020603050405020304" pitchFamily="18" charset="0"/>
              </a:rPr>
              <a:t>Moussaïd</a:t>
            </a:r>
            <a:r>
              <a:rPr lang="en-US" altLang="zh-CN" dirty="0">
                <a:solidFill>
                  <a:srgbClr val="000000"/>
                </a:solidFill>
                <a:latin typeface="Times New Roman" panose="02020603050405020304" pitchFamily="18" charset="0"/>
              </a:rPr>
              <a:t> M, Helbing D, </a:t>
            </a:r>
            <a:r>
              <a:rPr lang="en-US" altLang="zh-CN" dirty="0" err="1">
                <a:solidFill>
                  <a:srgbClr val="000000"/>
                </a:solidFill>
                <a:latin typeface="Times New Roman" panose="02020603050405020304" pitchFamily="18" charset="0"/>
              </a:rPr>
              <a:t>Theraulaz</a:t>
            </a:r>
            <a:r>
              <a:rPr lang="en-US" altLang="zh-CN" dirty="0">
                <a:solidFill>
                  <a:srgbClr val="000000"/>
                </a:solidFill>
                <a:latin typeface="Times New Roman" panose="02020603050405020304" pitchFamily="18" charset="0"/>
              </a:rPr>
              <a:t> G (2011) How simple rules determine pedestrian behavior and crowd disasters. Proc. Natl. Acad. Sci. USA 108: 6884-6888. </a:t>
            </a:r>
            <a:endParaRPr lang="zh-CN" altLang="en-US" dirty="0"/>
          </a:p>
        </p:txBody>
      </p:sp>
    </p:spTree>
    <p:extLst>
      <p:ext uri="{BB962C8B-B14F-4D97-AF65-F5344CB8AC3E}">
        <p14:creationId xmlns:p14="http://schemas.microsoft.com/office/powerpoint/2010/main" xmlns="" val="4023385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81DAE707-C963-44FB-8A49-F5A395B3565B}"/>
              </a:ext>
            </a:extLst>
          </p:cNvPr>
          <p:cNvPicPr>
            <a:picLocks noChangeAspect="1"/>
          </p:cNvPicPr>
          <p:nvPr/>
        </p:nvPicPr>
        <p:blipFill>
          <a:blip r:embed="rId2" cstate="print"/>
          <a:stretch>
            <a:fillRect/>
          </a:stretch>
        </p:blipFill>
        <p:spPr>
          <a:xfrm>
            <a:off x="539552" y="260648"/>
            <a:ext cx="3969220" cy="431352"/>
          </a:xfrm>
          <a:prstGeom prst="rect">
            <a:avLst/>
          </a:prstGeom>
        </p:spPr>
      </p:pic>
      <p:pic>
        <p:nvPicPr>
          <p:cNvPr id="10" name="图片 9">
            <a:extLst>
              <a:ext uri="{FF2B5EF4-FFF2-40B4-BE49-F238E27FC236}">
                <a16:creationId xmlns:a16="http://schemas.microsoft.com/office/drawing/2014/main" xmlns="" id="{612B4509-46FC-4C8B-BA20-E5EC90CD713F}"/>
              </a:ext>
            </a:extLst>
          </p:cNvPr>
          <p:cNvPicPr>
            <a:picLocks noChangeAspect="1"/>
          </p:cNvPicPr>
          <p:nvPr/>
        </p:nvPicPr>
        <p:blipFill>
          <a:blip r:embed="rId3" cstate="print"/>
          <a:stretch>
            <a:fillRect/>
          </a:stretch>
        </p:blipFill>
        <p:spPr>
          <a:xfrm>
            <a:off x="2123728" y="836712"/>
            <a:ext cx="4032448" cy="557389"/>
          </a:xfrm>
          <a:prstGeom prst="rect">
            <a:avLst/>
          </a:prstGeom>
        </p:spPr>
      </p:pic>
      <p:sp>
        <p:nvSpPr>
          <p:cNvPr id="12" name="矩形 11">
            <a:extLst>
              <a:ext uri="{FF2B5EF4-FFF2-40B4-BE49-F238E27FC236}">
                <a16:creationId xmlns:a16="http://schemas.microsoft.com/office/drawing/2014/main" xmlns="" id="{D0D93E55-3FBE-4AE0-9FC2-588F7332B740}"/>
              </a:ext>
            </a:extLst>
          </p:cNvPr>
          <p:cNvSpPr/>
          <p:nvPr/>
        </p:nvSpPr>
        <p:spPr>
          <a:xfrm>
            <a:off x="683568" y="1859340"/>
            <a:ext cx="7992888" cy="1938992"/>
          </a:xfrm>
          <a:prstGeom prst="rect">
            <a:avLst/>
          </a:prstGeom>
        </p:spPr>
        <p:txBody>
          <a:bodyPr wrap="square">
            <a:spAutoFit/>
          </a:bodyPr>
          <a:lstStyle/>
          <a:p>
            <a:r>
              <a:rPr lang="en-US" altLang="zh-CN" sz="2400" dirty="0"/>
              <a:t>We split the vector       into two vectors,          along the direction of     , and          vertical to      . We assume that          is due to acceleration (pedaling) or deceleration (e.g., cessation of pedaling, or braking), and               </a:t>
            </a:r>
          </a:p>
          <a:p>
            <a:r>
              <a:rPr lang="en-US" altLang="zh-CN" sz="2400" dirty="0"/>
              <a:t>         is due to turning of the handlebar. Thus, when                , the cyclist is accelerating, and when                , the cyclist is decelerating. </a:t>
            </a:r>
            <a:endParaRPr lang="zh-CN" altLang="en-US" sz="2400" dirty="0"/>
          </a:p>
        </p:txBody>
      </p:sp>
      <p:pic>
        <p:nvPicPr>
          <p:cNvPr id="13" name="图片 12">
            <a:extLst>
              <a:ext uri="{FF2B5EF4-FFF2-40B4-BE49-F238E27FC236}">
                <a16:creationId xmlns:a16="http://schemas.microsoft.com/office/drawing/2014/main" xmlns="" id="{60F54507-FAC8-49B9-A59A-70B37AC923EC}"/>
              </a:ext>
            </a:extLst>
          </p:cNvPr>
          <p:cNvPicPr>
            <a:picLocks noChangeAspect="1"/>
          </p:cNvPicPr>
          <p:nvPr/>
        </p:nvPicPr>
        <p:blipFill>
          <a:blip r:embed="rId4" cstate="print"/>
          <a:stretch>
            <a:fillRect/>
          </a:stretch>
        </p:blipFill>
        <p:spPr>
          <a:xfrm>
            <a:off x="2843808" y="1873397"/>
            <a:ext cx="482363" cy="419100"/>
          </a:xfrm>
          <a:prstGeom prst="rect">
            <a:avLst/>
          </a:prstGeom>
        </p:spPr>
      </p:pic>
      <p:pic>
        <p:nvPicPr>
          <p:cNvPr id="14" name="图片 13">
            <a:extLst>
              <a:ext uri="{FF2B5EF4-FFF2-40B4-BE49-F238E27FC236}">
                <a16:creationId xmlns:a16="http://schemas.microsoft.com/office/drawing/2014/main" xmlns="" id="{99189EA2-0E57-419D-96BF-7424BF34604B}"/>
              </a:ext>
            </a:extLst>
          </p:cNvPr>
          <p:cNvPicPr>
            <a:picLocks noChangeAspect="1"/>
          </p:cNvPicPr>
          <p:nvPr/>
        </p:nvPicPr>
        <p:blipFill>
          <a:blip r:embed="rId5" cstate="print"/>
          <a:stretch>
            <a:fillRect/>
          </a:stretch>
        </p:blipFill>
        <p:spPr>
          <a:xfrm>
            <a:off x="5324876" y="1846764"/>
            <a:ext cx="507750" cy="431800"/>
          </a:xfrm>
          <a:prstGeom prst="rect">
            <a:avLst/>
          </a:prstGeom>
        </p:spPr>
      </p:pic>
      <p:pic>
        <p:nvPicPr>
          <p:cNvPr id="15" name="图片 14">
            <a:extLst>
              <a:ext uri="{FF2B5EF4-FFF2-40B4-BE49-F238E27FC236}">
                <a16:creationId xmlns:a16="http://schemas.microsoft.com/office/drawing/2014/main" xmlns="" id="{C111E53E-228A-42D0-834C-0234CC2FE22F}"/>
              </a:ext>
            </a:extLst>
          </p:cNvPr>
          <p:cNvPicPr>
            <a:picLocks noChangeAspect="1"/>
          </p:cNvPicPr>
          <p:nvPr/>
        </p:nvPicPr>
        <p:blipFill>
          <a:blip r:embed="rId6" cstate="print"/>
          <a:stretch>
            <a:fillRect/>
          </a:stretch>
        </p:blipFill>
        <p:spPr>
          <a:xfrm>
            <a:off x="8320800" y="1911496"/>
            <a:ext cx="279263" cy="381001"/>
          </a:xfrm>
          <a:prstGeom prst="rect">
            <a:avLst/>
          </a:prstGeom>
        </p:spPr>
      </p:pic>
      <p:pic>
        <p:nvPicPr>
          <p:cNvPr id="16" name="图片 15">
            <a:extLst>
              <a:ext uri="{FF2B5EF4-FFF2-40B4-BE49-F238E27FC236}">
                <a16:creationId xmlns:a16="http://schemas.microsoft.com/office/drawing/2014/main" xmlns="" id="{0DC0B737-158D-49A3-A110-A35057EA0CE3}"/>
              </a:ext>
            </a:extLst>
          </p:cNvPr>
          <p:cNvPicPr>
            <a:picLocks noChangeAspect="1"/>
          </p:cNvPicPr>
          <p:nvPr/>
        </p:nvPicPr>
        <p:blipFill>
          <a:blip r:embed="rId7" cstate="print"/>
          <a:stretch>
            <a:fillRect/>
          </a:stretch>
        </p:blipFill>
        <p:spPr>
          <a:xfrm>
            <a:off x="1260542" y="2278564"/>
            <a:ext cx="583913" cy="419100"/>
          </a:xfrm>
          <a:prstGeom prst="rect">
            <a:avLst/>
          </a:prstGeom>
        </p:spPr>
      </p:pic>
      <p:pic>
        <p:nvPicPr>
          <p:cNvPr id="17" name="图片 16">
            <a:extLst>
              <a:ext uri="{FF2B5EF4-FFF2-40B4-BE49-F238E27FC236}">
                <a16:creationId xmlns:a16="http://schemas.microsoft.com/office/drawing/2014/main" xmlns="" id="{AA578E71-53A4-4900-8F1D-6F14B610F7D6}"/>
              </a:ext>
            </a:extLst>
          </p:cNvPr>
          <p:cNvPicPr>
            <a:picLocks noChangeAspect="1"/>
          </p:cNvPicPr>
          <p:nvPr/>
        </p:nvPicPr>
        <p:blipFill>
          <a:blip r:embed="rId6" cstate="print"/>
          <a:stretch>
            <a:fillRect/>
          </a:stretch>
        </p:blipFill>
        <p:spPr>
          <a:xfrm>
            <a:off x="3046908" y="2327919"/>
            <a:ext cx="279263" cy="381001"/>
          </a:xfrm>
          <a:prstGeom prst="rect">
            <a:avLst/>
          </a:prstGeom>
        </p:spPr>
      </p:pic>
      <p:pic>
        <p:nvPicPr>
          <p:cNvPr id="18" name="图片 17">
            <a:extLst>
              <a:ext uri="{FF2B5EF4-FFF2-40B4-BE49-F238E27FC236}">
                <a16:creationId xmlns:a16="http://schemas.microsoft.com/office/drawing/2014/main" xmlns="" id="{B53E1E05-677B-4C93-9AF8-BB63EF6BB741}"/>
              </a:ext>
            </a:extLst>
          </p:cNvPr>
          <p:cNvPicPr>
            <a:picLocks noChangeAspect="1"/>
          </p:cNvPicPr>
          <p:nvPr/>
        </p:nvPicPr>
        <p:blipFill>
          <a:blip r:embed="rId5" cstate="print"/>
          <a:stretch>
            <a:fillRect/>
          </a:stretch>
        </p:blipFill>
        <p:spPr>
          <a:xfrm>
            <a:off x="5257358" y="2278564"/>
            <a:ext cx="507750" cy="431800"/>
          </a:xfrm>
          <a:prstGeom prst="rect">
            <a:avLst/>
          </a:prstGeom>
        </p:spPr>
      </p:pic>
      <p:pic>
        <p:nvPicPr>
          <p:cNvPr id="19" name="图片 18">
            <a:extLst>
              <a:ext uri="{FF2B5EF4-FFF2-40B4-BE49-F238E27FC236}">
                <a16:creationId xmlns:a16="http://schemas.microsoft.com/office/drawing/2014/main" xmlns="" id="{7CF31167-71AD-49D8-855F-5EF68CFD8E9A}"/>
              </a:ext>
            </a:extLst>
          </p:cNvPr>
          <p:cNvPicPr>
            <a:picLocks noChangeAspect="1"/>
          </p:cNvPicPr>
          <p:nvPr/>
        </p:nvPicPr>
        <p:blipFill>
          <a:blip r:embed="rId7" cstate="print"/>
          <a:stretch>
            <a:fillRect/>
          </a:stretch>
        </p:blipFill>
        <p:spPr>
          <a:xfrm>
            <a:off x="755576" y="3013564"/>
            <a:ext cx="583913" cy="419100"/>
          </a:xfrm>
          <a:prstGeom prst="rect">
            <a:avLst/>
          </a:prstGeom>
        </p:spPr>
      </p:pic>
      <p:pic>
        <p:nvPicPr>
          <p:cNvPr id="20" name="图片 19">
            <a:extLst>
              <a:ext uri="{FF2B5EF4-FFF2-40B4-BE49-F238E27FC236}">
                <a16:creationId xmlns:a16="http://schemas.microsoft.com/office/drawing/2014/main" xmlns="" id="{5B42B86D-DA70-4CB0-A3CD-5ECEBC7364CF}"/>
              </a:ext>
            </a:extLst>
          </p:cNvPr>
          <p:cNvPicPr>
            <a:picLocks noChangeAspect="1"/>
          </p:cNvPicPr>
          <p:nvPr/>
        </p:nvPicPr>
        <p:blipFill>
          <a:blip r:embed="rId8" cstate="print"/>
          <a:stretch>
            <a:fillRect/>
          </a:stretch>
        </p:blipFill>
        <p:spPr>
          <a:xfrm>
            <a:off x="6444208" y="2944498"/>
            <a:ext cx="1036733" cy="484502"/>
          </a:xfrm>
          <a:prstGeom prst="rect">
            <a:avLst/>
          </a:prstGeom>
        </p:spPr>
      </p:pic>
      <p:pic>
        <p:nvPicPr>
          <p:cNvPr id="21" name="图片 20">
            <a:extLst>
              <a:ext uri="{FF2B5EF4-FFF2-40B4-BE49-F238E27FC236}">
                <a16:creationId xmlns:a16="http://schemas.microsoft.com/office/drawing/2014/main" xmlns="" id="{E9B4C622-2374-45C3-B7AF-1407A7FEBD04}"/>
              </a:ext>
            </a:extLst>
          </p:cNvPr>
          <p:cNvPicPr>
            <a:picLocks noChangeAspect="1"/>
          </p:cNvPicPr>
          <p:nvPr/>
        </p:nvPicPr>
        <p:blipFill>
          <a:blip r:embed="rId9" cstate="print"/>
          <a:stretch>
            <a:fillRect/>
          </a:stretch>
        </p:blipFill>
        <p:spPr>
          <a:xfrm>
            <a:off x="4288143" y="3325837"/>
            <a:ext cx="1036733" cy="551867"/>
          </a:xfrm>
          <a:prstGeom prst="rect">
            <a:avLst/>
          </a:prstGeom>
        </p:spPr>
      </p:pic>
    </p:spTree>
    <p:extLst>
      <p:ext uri="{BB962C8B-B14F-4D97-AF65-F5344CB8AC3E}">
        <p14:creationId xmlns:p14="http://schemas.microsoft.com/office/powerpoint/2010/main" xmlns="" val="23649526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5CA87AB-D7F2-420D-87C8-DD02EBEB2646}"/>
              </a:ext>
            </a:extLst>
          </p:cNvPr>
          <p:cNvSpPr/>
          <p:nvPr/>
        </p:nvSpPr>
        <p:spPr>
          <a:xfrm>
            <a:off x="971600" y="4221088"/>
            <a:ext cx="7416824" cy="1200329"/>
          </a:xfrm>
          <a:prstGeom prst="rect">
            <a:avLst/>
          </a:prstGeom>
        </p:spPr>
        <p:txBody>
          <a:bodyPr wrap="square">
            <a:spAutoFit/>
          </a:bodyPr>
          <a:lstStyle/>
          <a:p>
            <a:r>
              <a:rPr lang="en-US" altLang="zh-CN" sz="2400" dirty="0"/>
              <a:t>τ2 , τ3 , τ4 are relaxation times corresponding to acceleration, deceleration, and turning, respectively. </a:t>
            </a:r>
            <a:r>
              <a:rPr lang="en-US" altLang="zh-CN" sz="2400" i="1" dirty="0"/>
              <a:t>a</a:t>
            </a:r>
            <a:r>
              <a:rPr lang="en-US" altLang="zh-CN" sz="2000" i="1" dirty="0"/>
              <a:t>a</a:t>
            </a:r>
            <a:r>
              <a:rPr lang="en-US" altLang="zh-CN" sz="2400" dirty="0"/>
              <a:t> and </a:t>
            </a:r>
            <a:r>
              <a:rPr lang="en-US" altLang="zh-CN" sz="2400" i="1" dirty="0"/>
              <a:t>a</a:t>
            </a:r>
            <a:r>
              <a:rPr lang="en-US" altLang="zh-CN" i="1" dirty="0"/>
              <a:t>d</a:t>
            </a:r>
            <a:r>
              <a:rPr lang="en-US" altLang="zh-CN" sz="2400" dirty="0"/>
              <a:t> are the maximum acceleration and maximum deceleration of the bicycle.</a:t>
            </a:r>
            <a:endParaRPr lang="zh-CN" altLang="en-US" sz="2400" dirty="0"/>
          </a:p>
        </p:txBody>
      </p:sp>
      <p:pic>
        <p:nvPicPr>
          <p:cNvPr id="5" name="图片 4">
            <a:extLst>
              <a:ext uri="{FF2B5EF4-FFF2-40B4-BE49-F238E27FC236}">
                <a16:creationId xmlns:a16="http://schemas.microsoft.com/office/drawing/2014/main" xmlns="" id="{1ED73F91-F45C-48DA-B839-650257732DA1}"/>
              </a:ext>
            </a:extLst>
          </p:cNvPr>
          <p:cNvPicPr>
            <a:picLocks noChangeAspect="1"/>
          </p:cNvPicPr>
          <p:nvPr/>
        </p:nvPicPr>
        <p:blipFill>
          <a:blip r:embed="rId2" cstate="print"/>
          <a:stretch>
            <a:fillRect/>
          </a:stretch>
        </p:blipFill>
        <p:spPr>
          <a:xfrm>
            <a:off x="971600" y="1268760"/>
            <a:ext cx="6934632" cy="2381717"/>
          </a:xfrm>
          <a:prstGeom prst="rect">
            <a:avLst/>
          </a:prstGeom>
        </p:spPr>
      </p:pic>
      <p:sp>
        <p:nvSpPr>
          <p:cNvPr id="6" name="矩形 5">
            <a:extLst>
              <a:ext uri="{FF2B5EF4-FFF2-40B4-BE49-F238E27FC236}">
                <a16:creationId xmlns:a16="http://schemas.microsoft.com/office/drawing/2014/main" xmlns="" id="{AF1F5C71-8D58-4B59-A6B5-73D4AA5EA182}"/>
              </a:ext>
            </a:extLst>
          </p:cNvPr>
          <p:cNvSpPr/>
          <p:nvPr/>
        </p:nvSpPr>
        <p:spPr>
          <a:xfrm>
            <a:off x="755576" y="328817"/>
            <a:ext cx="5481116" cy="461665"/>
          </a:xfrm>
          <a:prstGeom prst="rect">
            <a:avLst/>
          </a:prstGeom>
        </p:spPr>
        <p:txBody>
          <a:bodyPr wrap="none">
            <a:spAutoFit/>
          </a:bodyPr>
          <a:lstStyle/>
          <a:p>
            <a:r>
              <a:rPr lang="en-US" altLang="zh-CN" sz="2400" dirty="0"/>
              <a:t>Therefore, the resulting acceleration equation is</a:t>
            </a:r>
            <a:endParaRPr lang="zh-CN" altLang="en-US" sz="2400" dirty="0"/>
          </a:p>
        </p:txBody>
      </p:sp>
    </p:spTree>
    <p:extLst>
      <p:ext uri="{BB962C8B-B14F-4D97-AF65-F5344CB8AC3E}">
        <p14:creationId xmlns:p14="http://schemas.microsoft.com/office/powerpoint/2010/main" xmlns="" val="42625969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83E135D2-B988-4D21-B7B7-DA3EFE3ADB06}"/>
              </a:ext>
            </a:extLst>
          </p:cNvPr>
          <p:cNvSpPr>
            <a:spLocks noGrp="1"/>
          </p:cNvSpPr>
          <p:nvPr>
            <p:ph sz="quarter" idx="1"/>
          </p:nvPr>
        </p:nvSpPr>
        <p:spPr>
          <a:xfrm>
            <a:off x="899592" y="404664"/>
            <a:ext cx="7772400" cy="4572000"/>
          </a:xfrm>
        </p:spPr>
        <p:txBody>
          <a:bodyPr/>
          <a:lstStyle/>
          <a:p>
            <a:r>
              <a:rPr lang="en-US" altLang="zh-CN" dirty="0"/>
              <a:t>China was once a bicycle kingdom. However, bicycle trips significantly decreases due to rapid motorization. </a:t>
            </a:r>
          </a:p>
          <a:p>
            <a:endParaRPr lang="en-US" altLang="zh-CN" dirty="0"/>
          </a:p>
          <a:p>
            <a:endParaRPr lang="en-US" altLang="zh-CN" dirty="0"/>
          </a:p>
          <a:p>
            <a:endParaRPr lang="en-US" altLang="zh-CN" dirty="0"/>
          </a:p>
          <a:p>
            <a:endParaRPr lang="en-US" altLang="zh-CN" dirty="0"/>
          </a:p>
          <a:p>
            <a:endParaRPr lang="en-US" altLang="zh-CN" dirty="0"/>
          </a:p>
          <a:p>
            <a:r>
              <a:rPr lang="en-US" altLang="zh-CN" dirty="0"/>
              <a:t>Recently, due to the emergence of shared bicycle, the percentage of bicycle trips increases again.</a:t>
            </a:r>
          </a:p>
          <a:p>
            <a:endParaRPr lang="zh-CN" altLang="en-US" dirty="0"/>
          </a:p>
        </p:txBody>
      </p:sp>
      <p:pic>
        <p:nvPicPr>
          <p:cNvPr id="4" name="图片 3" descr="20841391.jpg">
            <a:extLst>
              <a:ext uri="{FF2B5EF4-FFF2-40B4-BE49-F238E27FC236}">
                <a16:creationId xmlns:a16="http://schemas.microsoft.com/office/drawing/2014/main" xmlns="" id="{DA044084-6874-402D-8406-9C312FA82D98}"/>
              </a:ext>
            </a:extLst>
          </p:cNvPr>
          <p:cNvPicPr>
            <a:picLocks noChangeAspect="1"/>
          </p:cNvPicPr>
          <p:nvPr/>
        </p:nvPicPr>
        <p:blipFill>
          <a:blip r:embed="rId2" cstate="print"/>
          <a:stretch>
            <a:fillRect/>
          </a:stretch>
        </p:blipFill>
        <p:spPr>
          <a:xfrm>
            <a:off x="1331640" y="1412776"/>
            <a:ext cx="3168352" cy="1944004"/>
          </a:xfrm>
          <a:prstGeom prst="rect">
            <a:avLst/>
          </a:prstGeom>
        </p:spPr>
      </p:pic>
      <p:pic>
        <p:nvPicPr>
          <p:cNvPr id="5" name="图片 4" descr="7224968b30713cb750a619df1487517f.jpg">
            <a:extLst>
              <a:ext uri="{FF2B5EF4-FFF2-40B4-BE49-F238E27FC236}">
                <a16:creationId xmlns:a16="http://schemas.microsoft.com/office/drawing/2014/main" xmlns="" id="{1B0215CB-B044-448E-9338-1C50521AB996}"/>
              </a:ext>
            </a:extLst>
          </p:cNvPr>
          <p:cNvPicPr>
            <a:picLocks noChangeAspect="1"/>
          </p:cNvPicPr>
          <p:nvPr/>
        </p:nvPicPr>
        <p:blipFill rotWithShape="1">
          <a:blip r:embed="rId3" cstate="print"/>
          <a:srcRect t="12031"/>
          <a:stretch/>
        </p:blipFill>
        <p:spPr>
          <a:xfrm>
            <a:off x="1364240" y="4581128"/>
            <a:ext cx="3207760" cy="2106166"/>
          </a:xfrm>
          <a:prstGeom prst="rect">
            <a:avLst/>
          </a:prstGeom>
        </p:spPr>
      </p:pic>
      <p:pic>
        <p:nvPicPr>
          <p:cNvPr id="6" name="图片 5">
            <a:extLst>
              <a:ext uri="{FF2B5EF4-FFF2-40B4-BE49-F238E27FC236}">
                <a16:creationId xmlns:a16="http://schemas.microsoft.com/office/drawing/2014/main" xmlns="" id="{4B09466E-D051-47AE-A3C2-A3E3D283757C}"/>
              </a:ext>
            </a:extLst>
          </p:cNvPr>
          <p:cNvPicPr>
            <a:picLocks noChangeAspect="1"/>
          </p:cNvPicPr>
          <p:nvPr/>
        </p:nvPicPr>
        <p:blipFill rotWithShape="1">
          <a:blip r:embed="rId4" cstate="print"/>
          <a:srcRect t="12361" r="7572"/>
          <a:stretch/>
        </p:blipFill>
        <p:spPr>
          <a:xfrm>
            <a:off x="4959623" y="1412776"/>
            <a:ext cx="2969562" cy="1927288"/>
          </a:xfrm>
          <a:prstGeom prst="rect">
            <a:avLst/>
          </a:prstGeom>
        </p:spPr>
      </p:pic>
      <p:pic>
        <p:nvPicPr>
          <p:cNvPr id="2" name="图片 1">
            <a:extLst>
              <a:ext uri="{FF2B5EF4-FFF2-40B4-BE49-F238E27FC236}">
                <a16:creationId xmlns:a16="http://schemas.microsoft.com/office/drawing/2014/main" xmlns="" id="{65180C65-9C38-4528-AABD-FC0A080D908D}"/>
              </a:ext>
            </a:extLst>
          </p:cNvPr>
          <p:cNvPicPr>
            <a:picLocks noChangeAspect="1"/>
          </p:cNvPicPr>
          <p:nvPr/>
        </p:nvPicPr>
        <p:blipFill rotWithShape="1">
          <a:blip r:embed="rId5" cstate="print"/>
          <a:srcRect l="24801" t="31800" r="40550" b="34600"/>
          <a:stretch/>
        </p:blipFill>
        <p:spPr>
          <a:xfrm>
            <a:off x="4959623" y="4581128"/>
            <a:ext cx="3861304" cy="2106166"/>
          </a:xfrm>
          <a:prstGeom prst="rect">
            <a:avLst/>
          </a:prstGeom>
        </p:spPr>
      </p:pic>
    </p:spTree>
    <p:extLst>
      <p:ext uri="{BB962C8B-B14F-4D97-AF65-F5344CB8AC3E}">
        <p14:creationId xmlns:p14="http://schemas.microsoft.com/office/powerpoint/2010/main" xmlns="" val="29888722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Simulation results</a:t>
            </a:r>
            <a:endParaRPr lang="zh-CN" altLang="en-US" dirty="0"/>
          </a:p>
        </p:txBody>
      </p:sp>
      <p:pic>
        <p:nvPicPr>
          <p:cNvPr id="4" name="图片 3" descr="C:\Users\THINKCENTRE\AppData\Local\Microsoft\Windows\INetCache\Content.Word\Graph3.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720" y="1627312"/>
            <a:ext cx="5328592" cy="4392488"/>
          </a:xfrm>
          <a:prstGeom prst="rect">
            <a:avLst/>
          </a:prstGeom>
          <a:noFill/>
          <a:ln>
            <a:noFill/>
          </a:ln>
        </p:spPr>
      </p:pic>
      <p:sp>
        <p:nvSpPr>
          <p:cNvPr id="5" name="矩形 4">
            <a:extLst>
              <a:ext uri="{FF2B5EF4-FFF2-40B4-BE49-F238E27FC236}">
                <a16:creationId xmlns:a16="http://schemas.microsoft.com/office/drawing/2014/main" xmlns="" id="{47931222-1A32-4FEF-8566-BF4F1EE9229C}"/>
              </a:ext>
            </a:extLst>
          </p:cNvPr>
          <p:cNvSpPr/>
          <p:nvPr/>
        </p:nvSpPr>
        <p:spPr>
          <a:xfrm>
            <a:off x="2267744" y="6214030"/>
            <a:ext cx="6264696" cy="369332"/>
          </a:xfrm>
          <a:prstGeom prst="rect">
            <a:avLst/>
          </a:prstGeom>
        </p:spPr>
        <p:txBody>
          <a:bodyPr wrap="square">
            <a:spAutoFit/>
          </a:bodyPr>
          <a:lstStyle/>
          <a:p>
            <a:r>
              <a:rPr lang="en-US" altLang="zh-CN" dirty="0"/>
              <a:t>the simulation results are in agreement with the experimental ones</a:t>
            </a:r>
            <a:endParaRPr lang="zh-CN"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THINKCENTRE\AppData\Local\Microsoft\Windows\INetCache\Content.Word\Graph4.jpg"/>
          <p:cNvPicPr/>
          <p:nvPr/>
        </p:nvPicPr>
        <p:blipFill>
          <a:blip r:embed="rId2" cstate="print">
            <a:extLst>
              <a:ext uri="{28A0092B-C50C-407E-A947-70E740481C1C}">
                <a14:useLocalDpi xmlns:a14="http://schemas.microsoft.com/office/drawing/2010/main" xmlns="" val="0"/>
              </a:ext>
            </a:extLst>
          </a:blip>
          <a:srcRect t="7124" r="18002"/>
          <a:stretch>
            <a:fillRect/>
          </a:stretch>
        </p:blipFill>
        <p:spPr bwMode="auto">
          <a:xfrm>
            <a:off x="403974" y="908720"/>
            <a:ext cx="4168026" cy="3528392"/>
          </a:xfrm>
          <a:prstGeom prst="rect">
            <a:avLst/>
          </a:prstGeom>
          <a:noFill/>
          <a:ln>
            <a:noFill/>
          </a:ln>
        </p:spPr>
      </p:pic>
      <p:pic>
        <p:nvPicPr>
          <p:cNvPr id="5" name="图片 4" descr="C:\Users\THINKCENTRE\AppData\Local\Microsoft\Windows\INetCache\Content.Word\Graph2.jpg"/>
          <p:cNvPicPr/>
          <p:nvPr/>
        </p:nvPicPr>
        <p:blipFill rotWithShape="1">
          <a:blip r:embed="rId3" cstate="print">
            <a:extLst>
              <a:ext uri="{28A0092B-C50C-407E-A947-70E740481C1C}">
                <a14:useLocalDpi xmlns:a14="http://schemas.microsoft.com/office/drawing/2010/main" xmlns="" val="0"/>
              </a:ext>
            </a:extLst>
          </a:blip>
          <a:srcRect r="8618"/>
          <a:stretch/>
        </p:blipFill>
        <p:spPr bwMode="auto">
          <a:xfrm>
            <a:off x="4788024" y="908720"/>
            <a:ext cx="3888432" cy="3312368"/>
          </a:xfrm>
          <a:prstGeom prst="rect">
            <a:avLst/>
          </a:prstGeom>
          <a:noFill/>
          <a:ln>
            <a:noFill/>
          </a:ln>
          <a:extLst>
            <a:ext uri="{53640926-AAD7-44D8-BBD7-CCE9431645EC}">
              <a14:shadowObscured xmlns:a14="http://schemas.microsoft.com/office/drawing/2010/main" xmlns=""/>
            </a:ext>
          </a:extLst>
        </p:spPr>
      </p:pic>
      <p:sp>
        <p:nvSpPr>
          <p:cNvPr id="8" name="矩形 7">
            <a:extLst>
              <a:ext uri="{FF2B5EF4-FFF2-40B4-BE49-F238E27FC236}">
                <a16:creationId xmlns:a16="http://schemas.microsoft.com/office/drawing/2014/main" xmlns="" id="{EC1DEBA6-FC80-4181-A1C8-5F237A0C9522}"/>
              </a:ext>
            </a:extLst>
          </p:cNvPr>
          <p:cNvSpPr/>
          <p:nvPr/>
        </p:nvSpPr>
        <p:spPr>
          <a:xfrm>
            <a:off x="2411760" y="4941168"/>
            <a:ext cx="4140877" cy="369332"/>
          </a:xfrm>
          <a:prstGeom prst="rect">
            <a:avLst/>
          </a:prstGeom>
        </p:spPr>
        <p:txBody>
          <a:bodyPr wrap="none">
            <a:spAutoFit/>
          </a:bodyPr>
          <a:lstStyle/>
          <a:p>
            <a:r>
              <a:rPr lang="en-US" altLang="zh-CN" dirty="0">
                <a:solidFill>
                  <a:srgbClr val="000000"/>
                </a:solidFill>
                <a:latin typeface="Times New Roman" panose="02020603050405020304" pitchFamily="18" charset="0"/>
              </a:rPr>
              <a:t>Results of a 90-participant simulation run </a:t>
            </a:r>
            <a:endParaRPr lang="zh-CN"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THINKCENTRE\AppData\Local\Microsoft\Windows\INetCache\Content.Word\Graph3.jpg"/>
          <p:cNvPicPr/>
          <p:nvPr/>
        </p:nvPicPr>
        <p:blipFill>
          <a:blip r:embed="rId2" cstate="print">
            <a:extLst>
              <a:ext uri="{28A0092B-C50C-407E-A947-70E740481C1C}">
                <a14:useLocalDpi xmlns:a14="http://schemas.microsoft.com/office/drawing/2010/main" xmlns="" val="0"/>
              </a:ext>
            </a:extLst>
          </a:blip>
          <a:srcRect t="7124" r="18002"/>
          <a:stretch>
            <a:fillRect/>
          </a:stretch>
        </p:blipFill>
        <p:spPr bwMode="auto">
          <a:xfrm>
            <a:off x="539552" y="1196752"/>
            <a:ext cx="3816424" cy="3240360"/>
          </a:xfrm>
          <a:prstGeom prst="rect">
            <a:avLst/>
          </a:prstGeom>
          <a:noFill/>
          <a:ln>
            <a:noFill/>
          </a:ln>
        </p:spPr>
      </p:pic>
      <p:pic>
        <p:nvPicPr>
          <p:cNvPr id="7" name="图片 6" descr="C:\Users\THINKCENTRE\AppData\Local\Microsoft\Windows\INetCache\Content.Word\Graph1.jpg"/>
          <p:cNvPicPr/>
          <p:nvPr/>
        </p:nvPicPr>
        <p:blipFill rotWithShape="1">
          <a:blip r:embed="rId3" cstate="print">
            <a:extLst>
              <a:ext uri="{28A0092B-C50C-407E-A947-70E740481C1C}">
                <a14:useLocalDpi xmlns:a14="http://schemas.microsoft.com/office/drawing/2010/main" xmlns="" val="0"/>
              </a:ext>
            </a:extLst>
          </a:blip>
          <a:srcRect r="8238"/>
          <a:stretch/>
        </p:blipFill>
        <p:spPr bwMode="auto">
          <a:xfrm>
            <a:off x="4913292" y="1168396"/>
            <a:ext cx="3312368" cy="2880320"/>
          </a:xfrm>
          <a:prstGeom prst="rect">
            <a:avLst/>
          </a:prstGeom>
          <a:noFill/>
          <a:ln>
            <a:noFill/>
          </a:ln>
          <a:extLst>
            <a:ext uri="{53640926-AAD7-44D8-BBD7-CCE9431645EC}">
              <a14:shadowObscured xmlns:a14="http://schemas.microsoft.com/office/drawing/2010/main" xmlns=""/>
            </a:ext>
          </a:extLst>
        </p:spPr>
      </p:pic>
      <p:sp>
        <p:nvSpPr>
          <p:cNvPr id="8" name="矩形 7">
            <a:extLst>
              <a:ext uri="{FF2B5EF4-FFF2-40B4-BE49-F238E27FC236}">
                <a16:creationId xmlns:a16="http://schemas.microsoft.com/office/drawing/2014/main" xmlns="" id="{CA58AF9F-35E5-46EF-B7FC-E03A72A316DC}"/>
              </a:ext>
            </a:extLst>
          </p:cNvPr>
          <p:cNvSpPr/>
          <p:nvPr/>
        </p:nvSpPr>
        <p:spPr>
          <a:xfrm>
            <a:off x="2501561" y="5013176"/>
            <a:ext cx="4256293" cy="369332"/>
          </a:xfrm>
          <a:prstGeom prst="rect">
            <a:avLst/>
          </a:prstGeom>
        </p:spPr>
        <p:txBody>
          <a:bodyPr wrap="none">
            <a:spAutoFit/>
          </a:bodyPr>
          <a:lstStyle/>
          <a:p>
            <a:r>
              <a:rPr lang="en-US" altLang="zh-CN" dirty="0">
                <a:solidFill>
                  <a:srgbClr val="000000"/>
                </a:solidFill>
                <a:latin typeface="Times New Roman" panose="02020603050405020304" pitchFamily="18" charset="0"/>
              </a:rPr>
              <a:t>Results of a 100-participant simulation run </a:t>
            </a:r>
            <a:endParaRPr lang="zh-CN" altLang="en-US" dirty="0"/>
          </a:p>
        </p:txBody>
      </p:sp>
    </p:spTree>
    <p:extLst>
      <p:ext uri="{BB962C8B-B14F-4D97-AF65-F5344CB8AC3E}">
        <p14:creationId xmlns:p14="http://schemas.microsoft.com/office/powerpoint/2010/main" xmlns="" val="21511220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E2C7EBA1-1878-4DFD-AB77-4A0FDCE0283B}"/>
              </a:ext>
            </a:extLst>
          </p:cNvPr>
          <p:cNvSpPr>
            <a:spLocks noGrp="1"/>
          </p:cNvSpPr>
          <p:nvPr>
            <p:ph sz="quarter" idx="1"/>
          </p:nvPr>
        </p:nvSpPr>
        <p:spPr/>
        <p:txBody>
          <a:bodyPr>
            <a:noAutofit/>
          </a:bodyPr>
          <a:lstStyle/>
          <a:p>
            <a:pPr marL="0" indent="0">
              <a:buNone/>
            </a:pPr>
            <a:r>
              <a:rPr lang="en-US" altLang="zh-CN" sz="1800" dirty="0"/>
              <a:t>The mixed flow of pedestrians and bicycles can be observed on streets. </a:t>
            </a:r>
          </a:p>
          <a:p>
            <a:pPr marL="0" indent="0">
              <a:buNone/>
            </a:pPr>
            <a:endParaRPr lang="en-US" altLang="zh-CN" sz="1800" dirty="0"/>
          </a:p>
          <a:p>
            <a:r>
              <a:rPr lang="en-US" altLang="zh-CN" sz="1800" dirty="0"/>
              <a:t>Kwon et al. (1997) studied the interactions of pedestrians, bicycles, and cars in narrow urban streets in Tokyo and observed that a shorter distance between individuals resulted in higher likelihood of conflict. </a:t>
            </a:r>
          </a:p>
          <a:p>
            <a:r>
              <a:rPr lang="en-US" altLang="zh-CN" sz="1800" dirty="0"/>
              <a:t>Zacharias (1999) found that in Amsterdam, many pedestrians and bicycles shared the street </a:t>
            </a:r>
            <a:r>
              <a:rPr lang="en-US" altLang="zh-CN" sz="1800" dirty="0" err="1"/>
              <a:t>Leidsestraat</a:t>
            </a:r>
            <a:r>
              <a:rPr lang="en-US" altLang="zh-CN" sz="1800" dirty="0"/>
              <a:t>. As the density on this street increased, the distance between pedestrians was observed to decrease, but the distance between bicycles and pedestrians was unchanged. </a:t>
            </a:r>
          </a:p>
          <a:p>
            <a:r>
              <a:rPr lang="en-US" altLang="zh-CN" sz="1800" dirty="0" err="1"/>
              <a:t>Bernardi</a:t>
            </a:r>
            <a:r>
              <a:rPr lang="en-US" altLang="zh-CN" sz="1800" dirty="0"/>
              <a:t> and </a:t>
            </a:r>
            <a:r>
              <a:rPr lang="en-US" altLang="zh-CN" sz="1800" dirty="0" err="1"/>
              <a:t>Rupi</a:t>
            </a:r>
            <a:r>
              <a:rPr lang="en-US" altLang="zh-CN" sz="1800" dirty="0"/>
              <a:t> (2015) found that the co-presence of pedestrians and bicycles in Bologna, Italy reduced the bicycle speed by 10% to 27%.</a:t>
            </a:r>
          </a:p>
          <a:p>
            <a:r>
              <a:rPr lang="en-US" altLang="zh-CN" sz="1800" dirty="0"/>
              <a:t>Kang et al. (2013) investigated mixed flow in Beijing, Shanghai, Hangzhou, and Hefei and observed that bicycles had a significant negative effect on pedestrian’s perceptions of level of service. </a:t>
            </a:r>
          </a:p>
          <a:p>
            <a:r>
              <a:rPr lang="en-US" altLang="zh-CN" sz="1800" dirty="0"/>
              <a:t>Yu et al. (2012) found that the proportion of pedestrians significantly affects the movement of bicycles (i.e., the bicycle speed in mixed flow is 50% lower than that in pure bicycle flow). </a:t>
            </a:r>
          </a:p>
        </p:txBody>
      </p:sp>
      <p:sp>
        <p:nvSpPr>
          <p:cNvPr id="4" name="标题 1">
            <a:extLst>
              <a:ext uri="{FF2B5EF4-FFF2-40B4-BE49-F238E27FC236}">
                <a16:creationId xmlns:a16="http://schemas.microsoft.com/office/drawing/2014/main" xmlns="" id="{BC4E2EE9-214B-4065-AF96-24B0857B18A7}"/>
              </a:ext>
            </a:extLst>
          </p:cNvPr>
          <p:cNvSpPr>
            <a:spLocks noGrp="1"/>
          </p:cNvSpPr>
          <p:nvPr>
            <p:ph type="title"/>
          </p:nvPr>
        </p:nvSpPr>
        <p:spPr>
          <a:xfrm>
            <a:off x="914400" y="274638"/>
            <a:ext cx="7772400" cy="1143000"/>
          </a:xfrm>
        </p:spPr>
        <p:txBody>
          <a:bodyPr/>
          <a:lstStyle/>
          <a:p>
            <a:r>
              <a:rPr lang="en-US" altLang="zh-CN" dirty="0"/>
              <a:t>Experiment on interactions</a:t>
            </a:r>
            <a:endParaRPr lang="zh-CN" altLang="en-US" dirty="0"/>
          </a:p>
        </p:txBody>
      </p:sp>
    </p:spTree>
    <p:extLst>
      <p:ext uri="{BB962C8B-B14F-4D97-AF65-F5344CB8AC3E}">
        <p14:creationId xmlns:p14="http://schemas.microsoft.com/office/powerpoint/2010/main" xmlns="" val="28704508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C6BB0A-D14D-467A-BE4A-D1974C57BC04}"/>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B4E2BFF1-893D-4F4E-A86C-4BB26E07D745}"/>
              </a:ext>
            </a:extLst>
          </p:cNvPr>
          <p:cNvSpPr>
            <a:spLocks noGrp="1"/>
          </p:cNvSpPr>
          <p:nvPr>
            <p:ph sz="quarter" idx="1"/>
          </p:nvPr>
        </p:nvSpPr>
        <p:spPr/>
        <p:txBody>
          <a:bodyPr/>
          <a:lstStyle/>
          <a:p>
            <a:r>
              <a:rPr lang="en-US" altLang="zh-CN" dirty="0"/>
              <a:t>Zacharias (1999) reported that Amsterdam authorities allowed bicycles to move on pedestrian paths because they thought pedestrians and bicycles could self-organize to avoid collisions. </a:t>
            </a:r>
          </a:p>
          <a:p>
            <a:r>
              <a:rPr lang="en-US" altLang="zh-CN" dirty="0"/>
              <a:t>Unfortunately, few modeling studies of the traffic dynamics of pedestrian-bicycle mixed flows have been published, and even fewer experimental/empirical data have been used to support the reliability of the modeling of the studies that do exist.</a:t>
            </a:r>
            <a:endParaRPr lang="zh-CN" altLang="en-US" dirty="0"/>
          </a:p>
        </p:txBody>
      </p:sp>
    </p:spTree>
    <p:extLst>
      <p:ext uri="{BB962C8B-B14F-4D97-AF65-F5344CB8AC3E}">
        <p14:creationId xmlns:p14="http://schemas.microsoft.com/office/powerpoint/2010/main" xmlns="" val="6906099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72B27D8-65C3-466F-AB4A-932D33BCB38D}"/>
              </a:ext>
            </a:extLst>
          </p:cNvPr>
          <p:cNvSpPr>
            <a:spLocks noGrp="1"/>
          </p:cNvSpPr>
          <p:nvPr>
            <p:ph type="title"/>
          </p:nvPr>
        </p:nvSpPr>
        <p:spPr/>
        <p:txBody>
          <a:bodyPr/>
          <a:lstStyle/>
          <a:p>
            <a:r>
              <a:rPr lang="en-US" altLang="zh-CN" dirty="0"/>
              <a:t>Experiment on interactions</a:t>
            </a:r>
            <a:endParaRPr lang="zh-CN" altLang="en-US" dirty="0"/>
          </a:p>
        </p:txBody>
      </p:sp>
      <p:sp>
        <p:nvSpPr>
          <p:cNvPr id="3" name="内容占位符 2">
            <a:extLst>
              <a:ext uri="{FF2B5EF4-FFF2-40B4-BE49-F238E27FC236}">
                <a16:creationId xmlns:a16="http://schemas.microsoft.com/office/drawing/2014/main" xmlns="" id="{8946D126-9C57-4AE5-B78B-C95191A6DB01}"/>
              </a:ext>
            </a:extLst>
          </p:cNvPr>
          <p:cNvSpPr>
            <a:spLocks noGrp="1"/>
          </p:cNvSpPr>
          <p:nvPr>
            <p:ph sz="quarter" idx="1"/>
          </p:nvPr>
        </p:nvSpPr>
        <p:spPr/>
        <p:txBody>
          <a:bodyPr>
            <a:normAutofit fontScale="92500"/>
          </a:bodyPr>
          <a:lstStyle/>
          <a:p>
            <a:r>
              <a:rPr lang="en-US" altLang="zh-CN" dirty="0"/>
              <a:t>Same track as before.</a:t>
            </a:r>
          </a:p>
          <a:p>
            <a:r>
              <a:rPr lang="en-US" altLang="zh-CN" dirty="0"/>
              <a:t>Six experimental runs were performed. In each run, number of pedestrians equal number of bicycles.</a:t>
            </a:r>
          </a:p>
          <a:p>
            <a:r>
              <a:rPr lang="en-US" altLang="zh-CN" dirty="0"/>
              <a:t>The participants were initially distributed randomly on the track.</a:t>
            </a:r>
          </a:p>
          <a:p>
            <a:r>
              <a:rPr lang="en-US" altLang="zh-CN" dirty="0">
                <a:solidFill>
                  <a:srgbClr val="FF0000"/>
                </a:solidFill>
              </a:rPr>
              <a:t>Pedestrians </a:t>
            </a:r>
            <a:r>
              <a:rPr lang="en-US" altLang="zh-CN" dirty="0"/>
              <a:t>were initially instructed to walk in the </a:t>
            </a:r>
            <a:r>
              <a:rPr lang="en-US" altLang="zh-CN" dirty="0">
                <a:solidFill>
                  <a:srgbClr val="FF0000"/>
                </a:solidFill>
              </a:rPr>
              <a:t>anti-clockwise or clockwise</a:t>
            </a:r>
            <a:r>
              <a:rPr lang="en-US" altLang="zh-CN" dirty="0"/>
              <a:t> direction, and </a:t>
            </a:r>
            <a:r>
              <a:rPr lang="en-US" altLang="zh-CN" dirty="0">
                <a:solidFill>
                  <a:srgbClr val="0000FF"/>
                </a:solidFill>
              </a:rPr>
              <a:t>cyclists</a:t>
            </a:r>
            <a:r>
              <a:rPr lang="en-US" altLang="zh-CN" dirty="0"/>
              <a:t> were instructed to ride only in the </a:t>
            </a:r>
            <a:r>
              <a:rPr lang="en-US" altLang="zh-CN" dirty="0">
                <a:solidFill>
                  <a:srgbClr val="0000FF"/>
                </a:solidFill>
              </a:rPr>
              <a:t>anti-clockwise</a:t>
            </a:r>
            <a:r>
              <a:rPr lang="en-US" altLang="zh-CN" dirty="0"/>
              <a:t> direction. </a:t>
            </a:r>
          </a:p>
          <a:p>
            <a:r>
              <a:rPr lang="en-US" altLang="zh-CN" dirty="0"/>
              <a:t>After 3 to 5 minutes, the participants were instructed to stop. The pedestrians were then instructed to turn around and walk, and the cyclists were instructed to continue riding anti-clockwise.</a:t>
            </a:r>
            <a:endParaRPr lang="zh-CN" altLang="en-US" dirty="0"/>
          </a:p>
        </p:txBody>
      </p:sp>
    </p:spTree>
    <p:extLst>
      <p:ext uri="{BB962C8B-B14F-4D97-AF65-F5344CB8AC3E}">
        <p14:creationId xmlns:p14="http://schemas.microsoft.com/office/powerpoint/2010/main" xmlns="" val="20762327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8946D126-9C57-4AE5-B78B-C95191A6DB01}"/>
              </a:ext>
            </a:extLst>
          </p:cNvPr>
          <p:cNvSpPr>
            <a:spLocks noGrp="1"/>
          </p:cNvSpPr>
          <p:nvPr>
            <p:ph sz="quarter" idx="1"/>
          </p:nvPr>
        </p:nvSpPr>
        <p:spPr/>
        <p:txBody>
          <a:bodyPr/>
          <a:lstStyle/>
          <a:p>
            <a:endParaRPr lang="zh-CN" altLang="en-US"/>
          </a:p>
        </p:txBody>
      </p:sp>
      <p:pic>
        <p:nvPicPr>
          <p:cNvPr id="4" name="图片 3">
            <a:extLst>
              <a:ext uri="{FF2B5EF4-FFF2-40B4-BE49-F238E27FC236}">
                <a16:creationId xmlns:a16="http://schemas.microsoft.com/office/drawing/2014/main" xmlns="" id="{200FDE23-A1FD-4756-9C31-7F3738872236}"/>
              </a:ext>
            </a:extLst>
          </p:cNvPr>
          <p:cNvPicPr>
            <a:picLocks noChangeAspect="1"/>
          </p:cNvPicPr>
          <p:nvPr/>
        </p:nvPicPr>
        <p:blipFill>
          <a:blip r:embed="rId2" cstate="print"/>
          <a:stretch>
            <a:fillRect/>
          </a:stretch>
        </p:blipFill>
        <p:spPr>
          <a:xfrm>
            <a:off x="0" y="980728"/>
            <a:ext cx="9144000" cy="3031130"/>
          </a:xfrm>
          <a:prstGeom prst="rect">
            <a:avLst/>
          </a:prstGeom>
        </p:spPr>
      </p:pic>
      <p:sp>
        <p:nvSpPr>
          <p:cNvPr id="5" name="矩形 4">
            <a:extLst>
              <a:ext uri="{FF2B5EF4-FFF2-40B4-BE49-F238E27FC236}">
                <a16:creationId xmlns:a16="http://schemas.microsoft.com/office/drawing/2014/main" xmlns="" id="{0E5DEDD8-54CB-468B-A703-DA6FA37F3D04}"/>
              </a:ext>
            </a:extLst>
          </p:cNvPr>
          <p:cNvSpPr/>
          <p:nvPr/>
        </p:nvSpPr>
        <p:spPr>
          <a:xfrm>
            <a:off x="251520" y="5172422"/>
            <a:ext cx="8784976" cy="923330"/>
          </a:xfrm>
          <a:prstGeom prst="rect">
            <a:avLst/>
          </a:prstGeom>
        </p:spPr>
        <p:txBody>
          <a:bodyPr wrap="square">
            <a:spAutoFit/>
          </a:bodyPr>
          <a:lstStyle/>
          <a:p>
            <a:r>
              <a:rPr lang="en-US" altLang="zh-CN" dirty="0"/>
              <a:t>Any density of bicycles and pedestrians separated very rapidly into their own lanes. The pedestrians always walked in the inner lane, and the cyclists always rode in the outer lane. </a:t>
            </a:r>
          </a:p>
          <a:p>
            <a:endParaRPr lang="en-US" altLang="zh-CN" dirty="0"/>
          </a:p>
        </p:txBody>
      </p:sp>
      <p:sp>
        <p:nvSpPr>
          <p:cNvPr id="6" name="矩形 5">
            <a:extLst>
              <a:ext uri="{FF2B5EF4-FFF2-40B4-BE49-F238E27FC236}">
                <a16:creationId xmlns:a16="http://schemas.microsoft.com/office/drawing/2014/main" xmlns="" id="{3784F5D4-268D-4C16-AAEF-67F9FD9E2D87}"/>
              </a:ext>
            </a:extLst>
          </p:cNvPr>
          <p:cNvSpPr/>
          <p:nvPr/>
        </p:nvSpPr>
        <p:spPr>
          <a:xfrm>
            <a:off x="251520" y="4829036"/>
            <a:ext cx="8712968" cy="1754326"/>
          </a:xfrm>
          <a:prstGeom prst="rect">
            <a:avLst/>
          </a:prstGeom>
          <a:solidFill>
            <a:schemeClr val="accent1">
              <a:lumMod val="20000"/>
              <a:lumOff val="80000"/>
            </a:schemeClr>
          </a:solidFill>
        </p:spPr>
        <p:txBody>
          <a:bodyPr wrap="square">
            <a:spAutoFit/>
          </a:bodyPr>
          <a:lstStyle/>
          <a:p>
            <a:r>
              <a:rPr lang="en-US" altLang="zh-CN" dirty="0"/>
              <a:t>This arrangement may have been because the cyclists were continuously turning in the experimental process, and if they moved close to the inner boundary to avoid pedestrians, they would have had to increase their angle of turning. This would have been a less comfortable operation than the reduced angle of turning required when they rode closer to the outer boundary. In contrast, the pedestrians had more flexibility of movement, and could thus cope more easily with the increased turning angle required when traveling on the inner lane.</a:t>
            </a:r>
            <a:endParaRPr lang="zh-CN" altLang="en-US" dirty="0"/>
          </a:p>
        </p:txBody>
      </p:sp>
      <p:sp>
        <p:nvSpPr>
          <p:cNvPr id="8" name="标题 7">
            <a:extLst>
              <a:ext uri="{FF2B5EF4-FFF2-40B4-BE49-F238E27FC236}">
                <a16:creationId xmlns:a16="http://schemas.microsoft.com/office/drawing/2014/main" xmlns="" id="{A763AC0F-4AC7-4764-B6CD-57211799B40C}"/>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xmlns="" val="429485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2A06FA5-4C16-4A09-A3B4-AAC371E495FD}"/>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1B254F7A-BC9C-423F-9991-68096E579DCA}"/>
              </a:ext>
            </a:extLst>
          </p:cNvPr>
          <p:cNvSpPr>
            <a:spLocks noGrp="1"/>
          </p:cNvSpPr>
          <p:nvPr>
            <p:ph sz="quarter" idx="1"/>
          </p:nvPr>
        </p:nvSpPr>
        <p:spPr/>
        <p:txBody>
          <a:bodyPr/>
          <a:lstStyle/>
          <a:p>
            <a:endParaRPr lang="zh-CN" altLang="en-US"/>
          </a:p>
        </p:txBody>
      </p:sp>
      <p:pic>
        <p:nvPicPr>
          <p:cNvPr id="4" name="图片 3">
            <a:extLst>
              <a:ext uri="{FF2B5EF4-FFF2-40B4-BE49-F238E27FC236}">
                <a16:creationId xmlns:a16="http://schemas.microsoft.com/office/drawing/2014/main" xmlns="" id="{AB6852CC-75E8-4B8D-B376-A216E4BBB1FF}"/>
              </a:ext>
            </a:extLst>
          </p:cNvPr>
          <p:cNvPicPr>
            <a:picLocks noChangeAspect="1"/>
          </p:cNvPicPr>
          <p:nvPr/>
        </p:nvPicPr>
        <p:blipFill>
          <a:blip r:embed="rId2" cstate="print"/>
          <a:stretch>
            <a:fillRect/>
          </a:stretch>
        </p:blipFill>
        <p:spPr>
          <a:xfrm>
            <a:off x="-5918" y="188640"/>
            <a:ext cx="9144000" cy="3031130"/>
          </a:xfrm>
          <a:prstGeom prst="rect">
            <a:avLst/>
          </a:prstGeom>
        </p:spPr>
      </p:pic>
      <p:sp>
        <p:nvSpPr>
          <p:cNvPr id="5" name="矩形 4">
            <a:extLst>
              <a:ext uri="{FF2B5EF4-FFF2-40B4-BE49-F238E27FC236}">
                <a16:creationId xmlns:a16="http://schemas.microsoft.com/office/drawing/2014/main" xmlns="" id="{6D6EDF0E-BF98-4105-A977-F8D48ACDFFE9}"/>
              </a:ext>
            </a:extLst>
          </p:cNvPr>
          <p:cNvSpPr/>
          <p:nvPr/>
        </p:nvSpPr>
        <p:spPr>
          <a:xfrm>
            <a:off x="323528" y="3573016"/>
            <a:ext cx="8712968" cy="2585323"/>
          </a:xfrm>
          <a:prstGeom prst="rect">
            <a:avLst/>
          </a:prstGeom>
        </p:spPr>
        <p:txBody>
          <a:bodyPr wrap="square">
            <a:spAutoFit/>
          </a:bodyPr>
          <a:lstStyle/>
          <a:p>
            <a:r>
              <a:rPr lang="en-US" altLang="zh-CN" dirty="0"/>
              <a:t>In the </a:t>
            </a:r>
            <a:r>
              <a:rPr lang="en-US" altLang="zh-CN" dirty="0">
                <a:solidFill>
                  <a:srgbClr val="FF0000"/>
                </a:solidFill>
              </a:rPr>
              <a:t>unidirectional flow scenario</a:t>
            </a:r>
            <a:r>
              <a:rPr lang="en-US" altLang="zh-CN" dirty="0"/>
              <a:t>, it was frequently observed that because the pedestrians could not</a:t>
            </a:r>
          </a:p>
          <a:p>
            <a:r>
              <a:rPr lang="en-US" altLang="zh-CN" dirty="0"/>
              <a:t>see bicycles behind them, </a:t>
            </a:r>
            <a:r>
              <a:rPr lang="en-US" altLang="zh-CN" dirty="0">
                <a:solidFill>
                  <a:srgbClr val="FF0000"/>
                </a:solidFill>
              </a:rPr>
              <a:t>three or more pedestrians walked side-by-side</a:t>
            </a:r>
            <a:r>
              <a:rPr lang="en-US" altLang="zh-CN" dirty="0"/>
              <a:t>. One can also observe that the bicycles sometimes occupied nearly the whole width of the track. As a result, the </a:t>
            </a:r>
            <a:r>
              <a:rPr lang="en-US" altLang="zh-CN" dirty="0">
                <a:solidFill>
                  <a:srgbClr val="FF0000"/>
                </a:solidFill>
              </a:rPr>
              <a:t>width of the</a:t>
            </a:r>
          </a:p>
          <a:p>
            <a:r>
              <a:rPr lang="en-US" altLang="zh-CN" dirty="0">
                <a:solidFill>
                  <a:srgbClr val="FF0000"/>
                </a:solidFill>
              </a:rPr>
              <a:t>pedestrian/bicycle lane was not uniform. </a:t>
            </a:r>
          </a:p>
          <a:p>
            <a:endParaRPr lang="en-US" altLang="zh-CN" dirty="0"/>
          </a:p>
          <a:p>
            <a:r>
              <a:rPr lang="en-US" altLang="zh-CN" dirty="0"/>
              <a:t>In contrast, in the </a:t>
            </a:r>
            <a:r>
              <a:rPr lang="en-US" altLang="zh-CN" dirty="0">
                <a:solidFill>
                  <a:srgbClr val="0000FF"/>
                </a:solidFill>
              </a:rPr>
              <a:t>bidirectional flow scenario</a:t>
            </a:r>
            <a:r>
              <a:rPr lang="en-US" altLang="zh-CN" dirty="0"/>
              <a:t>, both the bicyclists and the pedestrians actively avoided each other. Pedestrians were noted to usually walk individually, or two pedestrians were seen to walk side-by-side. </a:t>
            </a:r>
            <a:r>
              <a:rPr lang="en-US" altLang="zh-CN" dirty="0">
                <a:solidFill>
                  <a:srgbClr val="0000FF"/>
                </a:solidFill>
              </a:rPr>
              <a:t>Three or more pedestrians were seldom observed to walk side-by-side</a:t>
            </a:r>
            <a:r>
              <a:rPr lang="en-US" altLang="zh-CN" dirty="0"/>
              <a:t>. The widths of both bicycle lanes and pedestrian </a:t>
            </a:r>
            <a:r>
              <a:rPr lang="en-US" altLang="zh-CN" dirty="0">
                <a:solidFill>
                  <a:srgbClr val="0000FF"/>
                </a:solidFill>
              </a:rPr>
              <a:t>lanes were largely uniform during bidirectional flow</a:t>
            </a:r>
            <a:endParaRPr lang="zh-CN" altLang="en-US" dirty="0">
              <a:solidFill>
                <a:srgbClr val="0000FF"/>
              </a:solidFill>
            </a:endParaRPr>
          </a:p>
        </p:txBody>
      </p:sp>
      <p:pic>
        <p:nvPicPr>
          <p:cNvPr id="6" name="图片 5">
            <a:extLst>
              <a:ext uri="{FF2B5EF4-FFF2-40B4-BE49-F238E27FC236}">
                <a16:creationId xmlns:a16="http://schemas.microsoft.com/office/drawing/2014/main" xmlns="" id="{B42A00DD-99B5-4A57-9F6B-85858DD1478C}"/>
              </a:ext>
            </a:extLst>
          </p:cNvPr>
          <p:cNvPicPr>
            <a:picLocks noChangeAspect="1"/>
          </p:cNvPicPr>
          <p:nvPr/>
        </p:nvPicPr>
        <p:blipFill>
          <a:blip r:embed="rId3" cstate="print"/>
          <a:stretch>
            <a:fillRect/>
          </a:stretch>
        </p:blipFill>
        <p:spPr>
          <a:xfrm>
            <a:off x="683568" y="372699"/>
            <a:ext cx="7333055" cy="5647101"/>
          </a:xfrm>
          <a:prstGeom prst="rect">
            <a:avLst/>
          </a:prstGeom>
        </p:spPr>
      </p:pic>
    </p:spTree>
    <p:extLst>
      <p:ext uri="{BB962C8B-B14F-4D97-AF65-F5344CB8AC3E}">
        <p14:creationId xmlns:p14="http://schemas.microsoft.com/office/powerpoint/2010/main" xmlns="" val="284035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1413A6-A0C7-4B0F-8129-48253AA84548}"/>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D42178DB-F972-426F-9904-70B6A61329B4}"/>
              </a:ext>
            </a:extLst>
          </p:cNvPr>
          <p:cNvSpPr>
            <a:spLocks noGrp="1"/>
          </p:cNvSpPr>
          <p:nvPr>
            <p:ph sz="quarter" idx="1"/>
          </p:nvPr>
        </p:nvSpPr>
        <p:spPr/>
        <p:txBody>
          <a:bodyPr/>
          <a:lstStyle/>
          <a:p>
            <a:endParaRPr lang="zh-CN" altLang="en-US"/>
          </a:p>
        </p:txBody>
      </p:sp>
      <p:pic>
        <p:nvPicPr>
          <p:cNvPr id="4" name="图片 3">
            <a:extLst>
              <a:ext uri="{FF2B5EF4-FFF2-40B4-BE49-F238E27FC236}">
                <a16:creationId xmlns:a16="http://schemas.microsoft.com/office/drawing/2014/main" xmlns="" id="{9A23FAC6-8C23-4996-91D8-6B7D85F125D1}"/>
              </a:ext>
            </a:extLst>
          </p:cNvPr>
          <p:cNvPicPr>
            <a:picLocks noChangeAspect="1"/>
          </p:cNvPicPr>
          <p:nvPr/>
        </p:nvPicPr>
        <p:blipFill>
          <a:blip r:embed="rId2" cstate="print"/>
          <a:stretch>
            <a:fillRect/>
          </a:stretch>
        </p:blipFill>
        <p:spPr>
          <a:xfrm>
            <a:off x="22686" y="404664"/>
            <a:ext cx="9144000" cy="3120293"/>
          </a:xfrm>
          <a:prstGeom prst="rect">
            <a:avLst/>
          </a:prstGeom>
        </p:spPr>
      </p:pic>
      <p:sp>
        <p:nvSpPr>
          <p:cNvPr id="5" name="矩形 4">
            <a:extLst>
              <a:ext uri="{FF2B5EF4-FFF2-40B4-BE49-F238E27FC236}">
                <a16:creationId xmlns:a16="http://schemas.microsoft.com/office/drawing/2014/main" xmlns="" id="{F99ADC7E-C29F-4AE8-A462-7171A927882F}"/>
              </a:ext>
            </a:extLst>
          </p:cNvPr>
          <p:cNvSpPr/>
          <p:nvPr/>
        </p:nvSpPr>
        <p:spPr>
          <a:xfrm>
            <a:off x="643625" y="3733800"/>
            <a:ext cx="8313950" cy="3139321"/>
          </a:xfrm>
          <a:prstGeom prst="rect">
            <a:avLst/>
          </a:prstGeom>
        </p:spPr>
        <p:txBody>
          <a:bodyPr wrap="square">
            <a:spAutoFit/>
          </a:bodyPr>
          <a:lstStyle/>
          <a:p>
            <a:r>
              <a:rPr lang="en-US" altLang="zh-CN" dirty="0">
                <a:latin typeface="TimesNewRomanPSMT"/>
              </a:rPr>
              <a:t>The pedestrian flow rate in unidirectional flow was always larger than that in bidirectional flow because in the bidirectional flow scenario, the pedestrians could see the oncoming bicycles and therefore attempted to avoid them. This collision-avoidance behavior limited the pedestrians’ walking speed. </a:t>
            </a:r>
          </a:p>
          <a:p>
            <a:endParaRPr lang="en-US" altLang="zh-CN" dirty="0">
              <a:latin typeface="TimesNewRomanPSMT"/>
            </a:endParaRPr>
          </a:p>
          <a:p>
            <a:r>
              <a:rPr lang="en-US" altLang="zh-CN" dirty="0">
                <a:latin typeface="TimesNewRomanPSMT"/>
              </a:rPr>
              <a:t>However, in unidirectional flow the pedestrians could not see the bicycles, and they thus walked less conservatively. </a:t>
            </a:r>
          </a:p>
          <a:p>
            <a:endParaRPr lang="en-US" altLang="zh-CN" dirty="0">
              <a:latin typeface="TimesNewRomanPSMT"/>
            </a:endParaRPr>
          </a:p>
          <a:p>
            <a:r>
              <a:rPr lang="en-US" altLang="zh-CN" dirty="0">
                <a:latin typeface="TimesNewRomanPSMT"/>
              </a:rPr>
              <a:t>The bicycle flow rates at low densities were essentially the same under the two scenarios, whereas at high densities, the bicycle flow rate in the unidirectional scenario was a little larger.</a:t>
            </a:r>
            <a:endParaRPr lang="zh-CN" altLang="en-US" dirty="0"/>
          </a:p>
        </p:txBody>
      </p:sp>
    </p:spTree>
    <p:extLst>
      <p:ext uri="{BB962C8B-B14F-4D97-AF65-F5344CB8AC3E}">
        <p14:creationId xmlns:p14="http://schemas.microsoft.com/office/powerpoint/2010/main" xmlns="" val="25988974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1D008E-BCB3-403A-B203-3BA495338470}"/>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60123CAB-774D-45DF-8836-A7AFB55ABB28}"/>
              </a:ext>
            </a:extLst>
          </p:cNvPr>
          <p:cNvSpPr>
            <a:spLocks noGrp="1"/>
          </p:cNvSpPr>
          <p:nvPr>
            <p:ph sz="quarter" idx="1"/>
          </p:nvPr>
        </p:nvSpPr>
        <p:spPr/>
        <p:txBody>
          <a:bodyPr/>
          <a:lstStyle/>
          <a:p>
            <a:endParaRPr lang="zh-CN" altLang="en-US" dirty="0"/>
          </a:p>
        </p:txBody>
      </p:sp>
      <p:pic>
        <p:nvPicPr>
          <p:cNvPr id="4" name="图片 3">
            <a:extLst>
              <a:ext uri="{FF2B5EF4-FFF2-40B4-BE49-F238E27FC236}">
                <a16:creationId xmlns:a16="http://schemas.microsoft.com/office/drawing/2014/main" xmlns="" id="{7511EAA1-75A2-4D34-A5BE-C7AAA3B32C9A}"/>
              </a:ext>
            </a:extLst>
          </p:cNvPr>
          <p:cNvPicPr>
            <a:picLocks noChangeAspect="1"/>
          </p:cNvPicPr>
          <p:nvPr/>
        </p:nvPicPr>
        <p:blipFill>
          <a:blip r:embed="rId2" cstate="print"/>
          <a:stretch>
            <a:fillRect/>
          </a:stretch>
        </p:blipFill>
        <p:spPr>
          <a:xfrm>
            <a:off x="16775" y="262060"/>
            <a:ext cx="9144000" cy="3648126"/>
          </a:xfrm>
          <a:prstGeom prst="rect">
            <a:avLst/>
          </a:prstGeom>
        </p:spPr>
      </p:pic>
      <p:sp>
        <p:nvSpPr>
          <p:cNvPr id="5" name="矩形 4">
            <a:extLst>
              <a:ext uri="{FF2B5EF4-FFF2-40B4-BE49-F238E27FC236}">
                <a16:creationId xmlns:a16="http://schemas.microsoft.com/office/drawing/2014/main" xmlns="" id="{65F8727E-0BD5-4C17-965D-D2728458FA30}"/>
              </a:ext>
            </a:extLst>
          </p:cNvPr>
          <p:cNvSpPr/>
          <p:nvPr/>
        </p:nvSpPr>
        <p:spPr>
          <a:xfrm>
            <a:off x="457200" y="4272677"/>
            <a:ext cx="8507288" cy="1754326"/>
          </a:xfrm>
          <a:prstGeom prst="rect">
            <a:avLst/>
          </a:prstGeom>
        </p:spPr>
        <p:txBody>
          <a:bodyPr wrap="square">
            <a:spAutoFit/>
          </a:bodyPr>
          <a:lstStyle/>
          <a:p>
            <a:r>
              <a:rPr lang="en-US" altLang="zh-CN" dirty="0"/>
              <a:t>In unidirectional flow, as the flow density increased, the flow rate of bicycles varied less than that of pedestrians. The pedestrian flow rate was lower than bicycle flow rate at low densities, but higher at high densities. </a:t>
            </a:r>
          </a:p>
          <a:p>
            <a:endParaRPr lang="en-US" altLang="zh-CN" dirty="0"/>
          </a:p>
          <a:p>
            <a:r>
              <a:rPr lang="en-US" altLang="zh-CN" dirty="0"/>
              <a:t>In bidirectional flow, the trend was similar to that observed in unidirectional flow, with the bicycle flow rate being greater at low densities and lower at high densities.</a:t>
            </a:r>
            <a:endParaRPr lang="zh-CN" altLang="en-US" dirty="0"/>
          </a:p>
        </p:txBody>
      </p:sp>
    </p:spTree>
    <p:extLst>
      <p:ext uri="{BB962C8B-B14F-4D97-AF65-F5344CB8AC3E}">
        <p14:creationId xmlns:p14="http://schemas.microsoft.com/office/powerpoint/2010/main" xmlns="" val="825557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5A8DDD67-A81D-4258-BABA-9EBB51BC120F}"/>
              </a:ext>
            </a:extLst>
          </p:cNvPr>
          <p:cNvSpPr>
            <a:spLocks noGrp="1"/>
          </p:cNvSpPr>
          <p:nvPr>
            <p:ph sz="quarter" idx="1"/>
          </p:nvPr>
        </p:nvSpPr>
        <p:spPr>
          <a:xfrm>
            <a:off x="914400" y="836712"/>
            <a:ext cx="7772400" cy="4572000"/>
          </a:xfrm>
        </p:spPr>
        <p:txBody>
          <a:bodyPr/>
          <a:lstStyle/>
          <a:p>
            <a:r>
              <a:rPr lang="en-US" altLang="zh-CN" dirty="0"/>
              <a:t>Beijing “</a:t>
            </a:r>
            <a:r>
              <a:rPr lang="en-US" altLang="zh-CN" dirty="0">
                <a:solidFill>
                  <a:srgbClr val="FF0000"/>
                </a:solidFill>
              </a:rPr>
              <a:t>bicycle highway</a:t>
            </a:r>
            <a:r>
              <a:rPr lang="en-US" altLang="zh-CN" dirty="0"/>
              <a:t>”, exclusive for bicycle, opened on 31 May, 2019.</a:t>
            </a:r>
          </a:p>
          <a:p>
            <a:r>
              <a:rPr lang="en-US" altLang="zh-CN" dirty="0"/>
              <a:t>Length 6.5 km, width 6 m, red lane is “tidal lane”.</a:t>
            </a:r>
            <a:endParaRPr lang="zh-CN" altLang="en-US" dirty="0"/>
          </a:p>
        </p:txBody>
      </p:sp>
      <p:pic>
        <p:nvPicPr>
          <p:cNvPr id="4" name="图片 3">
            <a:extLst>
              <a:ext uri="{FF2B5EF4-FFF2-40B4-BE49-F238E27FC236}">
                <a16:creationId xmlns:a16="http://schemas.microsoft.com/office/drawing/2014/main" xmlns="" id="{7E3AB492-6580-4E57-BF9E-830AD93D8E95}"/>
              </a:ext>
            </a:extLst>
          </p:cNvPr>
          <p:cNvPicPr>
            <a:picLocks noChangeAspect="1"/>
          </p:cNvPicPr>
          <p:nvPr/>
        </p:nvPicPr>
        <p:blipFill>
          <a:blip r:embed="rId2" cstate="print"/>
          <a:stretch>
            <a:fillRect/>
          </a:stretch>
        </p:blipFill>
        <p:spPr>
          <a:xfrm>
            <a:off x="2639864" y="2852936"/>
            <a:ext cx="4321472" cy="3007173"/>
          </a:xfrm>
          <a:prstGeom prst="rect">
            <a:avLst/>
          </a:prstGeom>
        </p:spPr>
      </p:pic>
    </p:spTree>
    <p:extLst>
      <p:ext uri="{BB962C8B-B14F-4D97-AF65-F5344CB8AC3E}">
        <p14:creationId xmlns:p14="http://schemas.microsoft.com/office/powerpoint/2010/main" xmlns="" val="34877026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69E4E25-8FFD-4D1B-B0C1-06B2AAACBEC2}"/>
              </a:ext>
            </a:extLst>
          </p:cNvPr>
          <p:cNvSpPr>
            <a:spLocks noGrp="1"/>
          </p:cNvSpPr>
          <p:nvPr>
            <p:ph type="title"/>
          </p:nvPr>
        </p:nvSpPr>
        <p:spPr/>
        <p:txBody>
          <a:bodyPr/>
          <a:lstStyle/>
          <a:p>
            <a:r>
              <a:rPr lang="en-US" altLang="zh-CN" dirty="0"/>
              <a:t>modelling</a:t>
            </a:r>
            <a:endParaRPr lang="zh-CN" altLang="en-US" dirty="0"/>
          </a:p>
        </p:txBody>
      </p:sp>
      <p:sp>
        <p:nvSpPr>
          <p:cNvPr id="3" name="内容占位符 2">
            <a:extLst>
              <a:ext uri="{FF2B5EF4-FFF2-40B4-BE49-F238E27FC236}">
                <a16:creationId xmlns:a16="http://schemas.microsoft.com/office/drawing/2014/main" xmlns="" id="{D282E20A-DCFE-4AEA-B7DA-28B0E39D9527}"/>
              </a:ext>
            </a:extLst>
          </p:cNvPr>
          <p:cNvSpPr>
            <a:spLocks noGrp="1"/>
          </p:cNvSpPr>
          <p:nvPr>
            <p:ph sz="quarter" idx="1"/>
          </p:nvPr>
        </p:nvSpPr>
        <p:spPr/>
        <p:txBody>
          <a:bodyPr>
            <a:normAutofit lnSpcReduction="10000"/>
          </a:bodyPr>
          <a:lstStyle/>
          <a:p>
            <a:r>
              <a:rPr lang="en-US" altLang="zh-CN" dirty="0"/>
              <a:t>Movement in the no-contact condition</a:t>
            </a:r>
          </a:p>
          <a:p>
            <a:endParaRPr lang="en-US" altLang="zh-CN" dirty="0"/>
          </a:p>
          <a:p>
            <a:r>
              <a:rPr lang="en-US" altLang="zh-CN" dirty="0"/>
              <a:t>Movement in the contact condition</a:t>
            </a:r>
          </a:p>
          <a:p>
            <a:pPr marL="0" indent="0">
              <a:buNone/>
            </a:pPr>
            <a:r>
              <a:rPr lang="en-US" altLang="zh-CN" dirty="0"/>
              <a:t> </a:t>
            </a:r>
          </a:p>
          <a:p>
            <a:pPr marL="0" indent="0">
              <a:buNone/>
            </a:pPr>
            <a:r>
              <a:rPr lang="en-US" altLang="zh-CN" dirty="0"/>
              <a:t>When a pedestrian/cyclist’s circle contacts circle of a cyclist/pedestrian traveling in the opposite direction, the pedestrian/cyclist will bypass the contacted cyclist/pedestrian.</a:t>
            </a:r>
          </a:p>
          <a:p>
            <a:pPr marL="0" indent="0">
              <a:buNone/>
            </a:pPr>
            <a:endParaRPr lang="en-US" altLang="zh-CN" dirty="0"/>
          </a:p>
          <a:p>
            <a:pPr marL="0" indent="0">
              <a:buNone/>
            </a:pPr>
            <a:r>
              <a:rPr lang="en-US" altLang="zh-CN" dirty="0"/>
              <a:t>If more than one circle of a cyclist contacts the circle of another pedestrian/cyclist, the desired direction is the resultant direction of the contacted multi-circles</a:t>
            </a:r>
            <a:endParaRPr lang="zh-CN" altLang="en-US" dirty="0"/>
          </a:p>
        </p:txBody>
      </p:sp>
    </p:spTree>
    <p:extLst>
      <p:ext uri="{BB962C8B-B14F-4D97-AF65-F5344CB8AC3E}">
        <p14:creationId xmlns:p14="http://schemas.microsoft.com/office/powerpoint/2010/main" xmlns="" val="4490402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A7A824-0C3A-4CDE-BE93-37ABF6EA801D}"/>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D0BC55EE-AD9D-4569-9672-2C0CD9DB2222}"/>
              </a:ext>
            </a:extLst>
          </p:cNvPr>
          <p:cNvSpPr>
            <a:spLocks noGrp="1"/>
          </p:cNvSpPr>
          <p:nvPr>
            <p:ph sz="quarter" idx="1"/>
          </p:nvPr>
        </p:nvSpPr>
        <p:spPr/>
        <p:txBody>
          <a:bodyPr/>
          <a:lstStyle/>
          <a:p>
            <a:endParaRPr lang="zh-CN" altLang="en-US"/>
          </a:p>
        </p:txBody>
      </p:sp>
      <p:pic>
        <p:nvPicPr>
          <p:cNvPr id="4" name="图片 3">
            <a:extLst>
              <a:ext uri="{FF2B5EF4-FFF2-40B4-BE49-F238E27FC236}">
                <a16:creationId xmlns:a16="http://schemas.microsoft.com/office/drawing/2014/main" xmlns="" id="{449D7D4E-8BF4-48D6-9BA9-2BFC5D7926F0}"/>
              </a:ext>
            </a:extLst>
          </p:cNvPr>
          <p:cNvPicPr>
            <a:picLocks noChangeAspect="1"/>
          </p:cNvPicPr>
          <p:nvPr/>
        </p:nvPicPr>
        <p:blipFill>
          <a:blip r:embed="rId2" cstate="print"/>
          <a:stretch>
            <a:fillRect/>
          </a:stretch>
        </p:blipFill>
        <p:spPr>
          <a:xfrm>
            <a:off x="896653" y="1032606"/>
            <a:ext cx="7571184" cy="4377594"/>
          </a:xfrm>
          <a:prstGeom prst="rect">
            <a:avLst/>
          </a:prstGeom>
        </p:spPr>
      </p:pic>
    </p:spTree>
    <p:extLst>
      <p:ext uri="{BB962C8B-B14F-4D97-AF65-F5344CB8AC3E}">
        <p14:creationId xmlns:p14="http://schemas.microsoft.com/office/powerpoint/2010/main" xmlns="" val="13982535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C718FE-6C00-41E0-B7A0-56200408A807}"/>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AC80D6B6-F555-4221-86E5-971826D8321A}"/>
              </a:ext>
            </a:extLst>
          </p:cNvPr>
          <p:cNvSpPr>
            <a:spLocks noGrp="1"/>
          </p:cNvSpPr>
          <p:nvPr>
            <p:ph sz="quarter" idx="1"/>
          </p:nvPr>
        </p:nvSpPr>
        <p:spPr/>
        <p:txBody>
          <a:bodyPr/>
          <a:lstStyle/>
          <a:p>
            <a:endParaRPr lang="zh-CN" altLang="en-US"/>
          </a:p>
        </p:txBody>
      </p:sp>
      <p:pic>
        <p:nvPicPr>
          <p:cNvPr id="4" name="图片 3">
            <a:extLst>
              <a:ext uri="{FF2B5EF4-FFF2-40B4-BE49-F238E27FC236}">
                <a16:creationId xmlns:a16="http://schemas.microsoft.com/office/drawing/2014/main" xmlns="" id="{5641FD19-E8BB-4A74-B628-5C7F55F22C02}"/>
              </a:ext>
            </a:extLst>
          </p:cNvPr>
          <p:cNvPicPr>
            <a:picLocks noChangeAspect="1"/>
          </p:cNvPicPr>
          <p:nvPr/>
        </p:nvPicPr>
        <p:blipFill>
          <a:blip r:embed="rId2" cstate="print"/>
          <a:stretch>
            <a:fillRect/>
          </a:stretch>
        </p:blipFill>
        <p:spPr>
          <a:xfrm>
            <a:off x="0" y="1306712"/>
            <a:ext cx="9144000" cy="4244575"/>
          </a:xfrm>
          <a:prstGeom prst="rect">
            <a:avLst/>
          </a:prstGeom>
        </p:spPr>
      </p:pic>
    </p:spTree>
    <p:extLst>
      <p:ext uri="{BB962C8B-B14F-4D97-AF65-F5344CB8AC3E}">
        <p14:creationId xmlns:p14="http://schemas.microsoft.com/office/powerpoint/2010/main" xmlns="" val="28506479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2106C4-4F80-454A-9553-251D6F051429}"/>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4E77B71F-56EC-4094-ABAA-427E6C133D5E}"/>
              </a:ext>
            </a:extLst>
          </p:cNvPr>
          <p:cNvSpPr>
            <a:spLocks noGrp="1"/>
          </p:cNvSpPr>
          <p:nvPr>
            <p:ph sz="quarter" idx="1"/>
          </p:nvPr>
        </p:nvSpPr>
        <p:spPr/>
        <p:txBody>
          <a:bodyPr>
            <a:normAutofit lnSpcReduction="10000"/>
          </a:bodyPr>
          <a:lstStyle/>
          <a:p>
            <a:r>
              <a:rPr lang="en-US" altLang="zh-CN" dirty="0"/>
              <a:t>If a pedestrian’s/cyclist’s circle contacts that of other pedestrians/cyclists in the same direction, the pedestrian/cyclist behind (the contacted ones are in the view range of the behind pedestrian/cyclist) will stop and wait for the pedestrian/cyclist in front to move forward. </a:t>
            </a:r>
          </a:p>
          <a:p>
            <a:endParaRPr lang="en-US" altLang="zh-CN" dirty="0"/>
          </a:p>
          <a:p>
            <a:r>
              <a:rPr lang="en-US" altLang="zh-CN" dirty="0"/>
              <a:t>If a pedestrian/cyclist’s circle contacts the circles of other pedestrians/cyclists moving in both directions at the same time, the pedestrian/cyclist will stop until the pedestrians/cyclists whose circles he/she has contacted, that are in front and moving in the same direction, move away</a:t>
            </a:r>
            <a:endParaRPr lang="zh-CN" altLang="en-US" dirty="0"/>
          </a:p>
        </p:txBody>
      </p:sp>
    </p:spTree>
    <p:extLst>
      <p:ext uri="{BB962C8B-B14F-4D97-AF65-F5344CB8AC3E}">
        <p14:creationId xmlns:p14="http://schemas.microsoft.com/office/powerpoint/2010/main" xmlns="" val="3222366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B95C76-F313-41BB-92E2-824DE55C769F}"/>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A446FDA9-4B04-4ED7-A11F-20721CF2BD04}"/>
              </a:ext>
            </a:extLst>
          </p:cNvPr>
          <p:cNvSpPr>
            <a:spLocks noGrp="1"/>
          </p:cNvSpPr>
          <p:nvPr>
            <p:ph sz="quarter" idx="1"/>
          </p:nvPr>
        </p:nvSpPr>
        <p:spPr/>
        <p:txBody>
          <a:bodyPr/>
          <a:lstStyle/>
          <a:p>
            <a:endParaRPr lang="zh-CN" altLang="en-US"/>
          </a:p>
        </p:txBody>
      </p:sp>
      <p:pic>
        <p:nvPicPr>
          <p:cNvPr id="4" name="图片 3">
            <a:extLst>
              <a:ext uri="{FF2B5EF4-FFF2-40B4-BE49-F238E27FC236}">
                <a16:creationId xmlns:a16="http://schemas.microsoft.com/office/drawing/2014/main" xmlns="" id="{93E379A9-447B-430E-A087-A6DCEADD91E9}"/>
              </a:ext>
            </a:extLst>
          </p:cNvPr>
          <p:cNvPicPr>
            <a:picLocks noChangeAspect="1"/>
          </p:cNvPicPr>
          <p:nvPr/>
        </p:nvPicPr>
        <p:blipFill>
          <a:blip r:embed="rId2" cstate="print"/>
          <a:stretch>
            <a:fillRect/>
          </a:stretch>
        </p:blipFill>
        <p:spPr>
          <a:xfrm>
            <a:off x="0" y="1257776"/>
            <a:ext cx="9144000" cy="4342448"/>
          </a:xfrm>
          <a:prstGeom prst="rect">
            <a:avLst/>
          </a:prstGeom>
        </p:spPr>
      </p:pic>
    </p:spTree>
    <p:extLst>
      <p:ext uri="{BB962C8B-B14F-4D97-AF65-F5344CB8AC3E}">
        <p14:creationId xmlns:p14="http://schemas.microsoft.com/office/powerpoint/2010/main" xmlns="" val="10237853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5C890D-C1F0-41B2-8247-727963A5D4CC}"/>
              </a:ext>
            </a:extLst>
          </p:cNvPr>
          <p:cNvSpPr>
            <a:spLocks noGrp="1"/>
          </p:cNvSpPr>
          <p:nvPr>
            <p:ph type="title"/>
          </p:nvPr>
        </p:nvSpPr>
        <p:spPr/>
        <p:txBody>
          <a:bodyPr/>
          <a:lstStyle/>
          <a:p>
            <a:r>
              <a:rPr lang="en-US" altLang="zh-CN" dirty="0"/>
              <a:t>Simulation results</a:t>
            </a:r>
            <a:endParaRPr lang="zh-CN" altLang="en-US" dirty="0"/>
          </a:p>
        </p:txBody>
      </p:sp>
      <p:sp>
        <p:nvSpPr>
          <p:cNvPr id="3" name="内容占位符 2">
            <a:extLst>
              <a:ext uri="{FF2B5EF4-FFF2-40B4-BE49-F238E27FC236}">
                <a16:creationId xmlns:a16="http://schemas.microsoft.com/office/drawing/2014/main" xmlns="" id="{30D5BA56-4392-451B-8B84-0AC7FEC8DE99}"/>
              </a:ext>
            </a:extLst>
          </p:cNvPr>
          <p:cNvSpPr>
            <a:spLocks noGrp="1"/>
          </p:cNvSpPr>
          <p:nvPr>
            <p:ph sz="quarter" idx="1"/>
          </p:nvPr>
        </p:nvSpPr>
        <p:spPr/>
        <p:txBody>
          <a:bodyPr/>
          <a:lstStyle/>
          <a:p>
            <a:endParaRPr lang="zh-CN" altLang="en-US"/>
          </a:p>
        </p:txBody>
      </p:sp>
      <p:pic>
        <p:nvPicPr>
          <p:cNvPr id="4" name="图片 3">
            <a:extLst>
              <a:ext uri="{FF2B5EF4-FFF2-40B4-BE49-F238E27FC236}">
                <a16:creationId xmlns:a16="http://schemas.microsoft.com/office/drawing/2014/main" xmlns="" id="{FD9BEF66-A3E8-469D-A456-EA3B2682D9E8}"/>
              </a:ext>
            </a:extLst>
          </p:cNvPr>
          <p:cNvPicPr>
            <a:picLocks noChangeAspect="1"/>
          </p:cNvPicPr>
          <p:nvPr/>
        </p:nvPicPr>
        <p:blipFill>
          <a:blip r:embed="rId2" cstate="print"/>
          <a:stretch>
            <a:fillRect/>
          </a:stretch>
        </p:blipFill>
        <p:spPr>
          <a:xfrm>
            <a:off x="0" y="1720062"/>
            <a:ext cx="9144000" cy="4329900"/>
          </a:xfrm>
          <a:prstGeom prst="rect">
            <a:avLst/>
          </a:prstGeom>
        </p:spPr>
      </p:pic>
    </p:spTree>
    <p:extLst>
      <p:ext uri="{BB962C8B-B14F-4D97-AF65-F5344CB8AC3E}">
        <p14:creationId xmlns:p14="http://schemas.microsoft.com/office/powerpoint/2010/main" xmlns="" val="39352676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B43AC39-F393-4425-95C6-028A58C37182}"/>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A68149B1-F95D-4EB2-B7D6-20246A21E337}"/>
              </a:ext>
            </a:extLst>
          </p:cNvPr>
          <p:cNvSpPr>
            <a:spLocks noGrp="1"/>
          </p:cNvSpPr>
          <p:nvPr>
            <p:ph sz="quarter" idx="1"/>
          </p:nvPr>
        </p:nvSpPr>
        <p:spPr/>
        <p:txBody>
          <a:bodyPr/>
          <a:lstStyle/>
          <a:p>
            <a:endParaRPr lang="zh-CN" altLang="en-US"/>
          </a:p>
        </p:txBody>
      </p:sp>
      <p:pic>
        <p:nvPicPr>
          <p:cNvPr id="4" name="图片 3">
            <a:extLst>
              <a:ext uri="{FF2B5EF4-FFF2-40B4-BE49-F238E27FC236}">
                <a16:creationId xmlns:a16="http://schemas.microsoft.com/office/drawing/2014/main" xmlns="" id="{1A67CDB1-46D4-4F1B-B26F-E669AEB3D60B}"/>
              </a:ext>
            </a:extLst>
          </p:cNvPr>
          <p:cNvPicPr>
            <a:picLocks noChangeAspect="1"/>
          </p:cNvPicPr>
          <p:nvPr/>
        </p:nvPicPr>
        <p:blipFill>
          <a:blip r:embed="rId2" cstate="print"/>
          <a:stretch>
            <a:fillRect/>
          </a:stretch>
        </p:blipFill>
        <p:spPr>
          <a:xfrm>
            <a:off x="1077069" y="876962"/>
            <a:ext cx="6989861" cy="5541064"/>
          </a:xfrm>
          <a:prstGeom prst="rect">
            <a:avLst/>
          </a:prstGeom>
        </p:spPr>
      </p:pic>
    </p:spTree>
    <p:extLst>
      <p:ext uri="{BB962C8B-B14F-4D97-AF65-F5344CB8AC3E}">
        <p14:creationId xmlns:p14="http://schemas.microsoft.com/office/powerpoint/2010/main" xmlns="" val="37350019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6045AD-84FF-4CEA-823E-37D3BDD4A8D9}"/>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AD729F74-2E23-4D1D-995C-11DC07CEF461}"/>
              </a:ext>
            </a:extLst>
          </p:cNvPr>
          <p:cNvSpPr>
            <a:spLocks noGrp="1"/>
          </p:cNvSpPr>
          <p:nvPr>
            <p:ph sz="quarter" idx="1"/>
          </p:nvPr>
        </p:nvSpPr>
        <p:spPr/>
        <p:txBody>
          <a:bodyPr/>
          <a:lstStyle/>
          <a:p>
            <a:endParaRPr lang="zh-CN" altLang="en-US"/>
          </a:p>
        </p:txBody>
      </p:sp>
      <p:pic>
        <p:nvPicPr>
          <p:cNvPr id="4" name="图片 3">
            <a:extLst>
              <a:ext uri="{FF2B5EF4-FFF2-40B4-BE49-F238E27FC236}">
                <a16:creationId xmlns:a16="http://schemas.microsoft.com/office/drawing/2014/main" xmlns="" id="{42326D7F-7045-4752-AD58-254683B82CAC}"/>
              </a:ext>
            </a:extLst>
          </p:cNvPr>
          <p:cNvPicPr>
            <a:picLocks noChangeAspect="1"/>
          </p:cNvPicPr>
          <p:nvPr/>
        </p:nvPicPr>
        <p:blipFill>
          <a:blip r:embed="rId2" cstate="print"/>
          <a:stretch>
            <a:fillRect/>
          </a:stretch>
        </p:blipFill>
        <p:spPr>
          <a:xfrm>
            <a:off x="0" y="116632"/>
            <a:ext cx="9144000" cy="3338678"/>
          </a:xfrm>
          <a:prstGeom prst="rect">
            <a:avLst/>
          </a:prstGeom>
        </p:spPr>
      </p:pic>
      <p:pic>
        <p:nvPicPr>
          <p:cNvPr id="5" name="图片 4">
            <a:extLst>
              <a:ext uri="{FF2B5EF4-FFF2-40B4-BE49-F238E27FC236}">
                <a16:creationId xmlns:a16="http://schemas.microsoft.com/office/drawing/2014/main" xmlns="" id="{62B1B21B-4614-4059-B441-D584EF278D22}"/>
              </a:ext>
            </a:extLst>
          </p:cNvPr>
          <p:cNvPicPr>
            <a:picLocks noChangeAspect="1"/>
          </p:cNvPicPr>
          <p:nvPr/>
        </p:nvPicPr>
        <p:blipFill>
          <a:blip r:embed="rId3" cstate="print"/>
          <a:stretch>
            <a:fillRect/>
          </a:stretch>
        </p:blipFill>
        <p:spPr>
          <a:xfrm>
            <a:off x="0" y="3580023"/>
            <a:ext cx="9144000" cy="3612996"/>
          </a:xfrm>
          <a:prstGeom prst="rect">
            <a:avLst/>
          </a:prstGeom>
        </p:spPr>
      </p:pic>
    </p:spTree>
    <p:extLst>
      <p:ext uri="{BB962C8B-B14F-4D97-AF65-F5344CB8AC3E}">
        <p14:creationId xmlns:p14="http://schemas.microsoft.com/office/powerpoint/2010/main" xmlns="" val="33501250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Conclusion</a:t>
            </a:r>
            <a:endParaRPr lang="zh-CN" altLang="en-US" dirty="0"/>
          </a:p>
        </p:txBody>
      </p:sp>
      <p:sp>
        <p:nvSpPr>
          <p:cNvPr id="3" name="内容占位符 2"/>
          <p:cNvSpPr>
            <a:spLocks noGrp="1"/>
          </p:cNvSpPr>
          <p:nvPr>
            <p:ph sz="quarter" idx="1"/>
          </p:nvPr>
        </p:nvSpPr>
        <p:spPr/>
        <p:txBody>
          <a:bodyPr>
            <a:normAutofit fontScale="92500" lnSpcReduction="10000"/>
          </a:bodyPr>
          <a:lstStyle/>
          <a:p>
            <a:r>
              <a:rPr lang="en-US" altLang="zh-CN" dirty="0"/>
              <a:t>W</a:t>
            </a:r>
            <a:r>
              <a:rPr lang="en-GB" altLang="zh-CN" dirty="0"/>
              <a:t>e have experimentally studied the unidirectional bicycle flow and interactions between pedestrians and bicycles.</a:t>
            </a:r>
          </a:p>
          <a:p>
            <a:r>
              <a:rPr lang="en-US" altLang="zh-CN" dirty="0"/>
              <a:t>Above the critical density (0.37 </a:t>
            </a:r>
            <a:r>
              <a:rPr lang="en-US" altLang="zh-CN" dirty="0" err="1"/>
              <a:t>bic</a:t>
            </a:r>
            <a:r>
              <a:rPr lang="en-US" altLang="zh-CN" dirty="0"/>
              <a:t>/m for single file bicycle flow, 0.5 </a:t>
            </a:r>
            <a:r>
              <a:rPr lang="en-US" altLang="zh-CN" dirty="0" err="1"/>
              <a:t>bic</a:t>
            </a:r>
            <a:r>
              <a:rPr lang="en-US" altLang="zh-CN" dirty="0"/>
              <a:t>/m2 for wide road bicycle flow), a stop-and-go wave spontaneously emerges.</a:t>
            </a:r>
          </a:p>
          <a:p>
            <a:r>
              <a:rPr lang="en-GB" altLang="zh-CN" dirty="0"/>
              <a:t>The existence of a roughly constant flow across a wide range of densities </a:t>
            </a:r>
            <a:r>
              <a:rPr lang="en-US" altLang="zh-CN" dirty="0"/>
              <a:t>on wide road.</a:t>
            </a:r>
          </a:p>
          <a:p>
            <a:r>
              <a:rPr lang="en-US" altLang="zh-CN" dirty="0"/>
              <a:t>The widths of the pedestrian lane and the bicycle lane were found to be more uniform during bidirectional flow. The pedestrian flow rate was higher in the unidirectional flow scenario than in the bidirectional flow scenario.</a:t>
            </a:r>
            <a:endParaRPr lang="en-GB" altLang="zh-CN" dirty="0"/>
          </a:p>
          <a:p>
            <a:r>
              <a:rPr lang="en-GB" altLang="zh-CN" dirty="0"/>
              <a:t>The proposed models can reproduce the experimental results </a:t>
            </a:r>
          </a:p>
          <a:p>
            <a:endParaRPr lang="zh-CN" alt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normAutofit/>
          </a:bodyPr>
          <a:lstStyle/>
          <a:p>
            <a:endParaRPr lang="en-US" altLang="zh-CN" sz="4000" dirty="0">
              <a:solidFill>
                <a:srgbClr val="FF0000"/>
              </a:solidFill>
            </a:endParaRPr>
          </a:p>
          <a:p>
            <a:r>
              <a:rPr lang="en-US" altLang="zh-CN" sz="4000" dirty="0">
                <a:solidFill>
                  <a:srgbClr val="FF0000"/>
                </a:solidFill>
              </a:rPr>
              <a:t>Thanks for your attention!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AC1EB6-CAA3-49A0-B636-71CCEA54707A}"/>
              </a:ext>
            </a:extLst>
          </p:cNvPr>
          <p:cNvSpPr>
            <a:spLocks noGrp="1"/>
          </p:cNvSpPr>
          <p:nvPr>
            <p:ph type="title"/>
          </p:nvPr>
        </p:nvSpPr>
        <p:spPr/>
        <p:txBody>
          <a:bodyPr/>
          <a:lstStyle/>
          <a:p>
            <a:r>
              <a:rPr lang="en-US" altLang="zh-CN" dirty="0"/>
              <a:t>Tsinghua University Campus</a:t>
            </a:r>
            <a:endParaRPr lang="zh-CN" altLang="en-US" dirty="0"/>
          </a:p>
        </p:txBody>
      </p:sp>
      <p:pic>
        <p:nvPicPr>
          <p:cNvPr id="7" name="c70909e9ed175ccad038f3952f3410a8">
            <a:hlinkClick r:id="" action="ppaction://media"/>
            <a:extLst>
              <a:ext uri="{FF2B5EF4-FFF2-40B4-BE49-F238E27FC236}">
                <a16:creationId xmlns:a16="http://schemas.microsoft.com/office/drawing/2014/main" xmlns="" id="{ADA7D0CC-152E-40C6-9F97-6C73031F1B5E}"/>
              </a:ext>
            </a:extLst>
          </p:cNvPr>
          <p:cNvPicPr>
            <a:picLocks noGrp="1" noChangeAspect="1"/>
          </p:cNvPicPr>
          <p:nvPr>
            <p:ph sz="quarter" idx="1"/>
            <a:videoFile r:link="rId1"/>
            <p:extLst>
              <p:ext uri="{DAA4B4D4-6D71-4841-9C94-3DE7FCFB9230}">
                <p14:media xmlns:p14="http://schemas.microsoft.com/office/powerpoint/2010/main" xmlns="" r:embed="rId3"/>
              </p:ext>
            </p:extLst>
          </p:nvPr>
        </p:nvPicPr>
        <p:blipFill>
          <a:blip r:embed="rId4" cstate="print"/>
          <a:stretch>
            <a:fillRect/>
          </a:stretch>
        </p:blipFill>
        <p:spPr>
          <a:xfrm rot="10800000">
            <a:off x="914400" y="1547813"/>
            <a:ext cx="7772400" cy="4371975"/>
          </a:xfrm>
        </p:spPr>
      </p:pic>
    </p:spTree>
    <p:extLst>
      <p:ext uri="{BB962C8B-B14F-4D97-AF65-F5344CB8AC3E}">
        <p14:creationId xmlns:p14="http://schemas.microsoft.com/office/powerpoint/2010/main" xmlns="" val="253899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Capacity</a:t>
            </a:r>
            <a:endParaRPr lang="zh-CN" altLang="en-US" dirty="0"/>
          </a:p>
        </p:txBody>
      </p:sp>
      <p:sp>
        <p:nvSpPr>
          <p:cNvPr id="3" name="内容占位符 2"/>
          <p:cNvSpPr>
            <a:spLocks noGrp="1"/>
          </p:cNvSpPr>
          <p:nvPr>
            <p:ph sz="quarter" idx="1"/>
          </p:nvPr>
        </p:nvSpPr>
        <p:spPr>
          <a:xfrm>
            <a:off x="914400" y="1447800"/>
            <a:ext cx="8015318" cy="5124472"/>
          </a:xfrm>
        </p:spPr>
        <p:txBody>
          <a:bodyPr>
            <a:normAutofit lnSpcReduction="10000"/>
          </a:bodyPr>
          <a:lstStyle/>
          <a:p>
            <a:r>
              <a:rPr lang="en-US" altLang="zh-CN" dirty="0">
                <a:solidFill>
                  <a:srgbClr val="0000FF"/>
                </a:solidFill>
              </a:rPr>
              <a:t>2,600</a:t>
            </a:r>
            <a:r>
              <a:rPr lang="en-US" altLang="zh-CN" dirty="0"/>
              <a:t> bicycles per hour </a:t>
            </a:r>
            <a:r>
              <a:rPr lang="en-US" altLang="zh-CN" dirty="0">
                <a:solidFill>
                  <a:srgbClr val="0000FF"/>
                </a:solidFill>
              </a:rPr>
              <a:t>per 3.3-ft (1 m) </a:t>
            </a:r>
            <a:r>
              <a:rPr lang="en-US" altLang="zh-CN" dirty="0"/>
              <a:t>in a study in Davis, California (Homburger 1976). </a:t>
            </a:r>
          </a:p>
          <a:p>
            <a:r>
              <a:rPr lang="en-US" altLang="zh-CN" dirty="0" err="1"/>
              <a:t>Botma</a:t>
            </a:r>
            <a:r>
              <a:rPr lang="en-US" altLang="zh-CN" dirty="0"/>
              <a:t> and Papendrecht (1991): </a:t>
            </a:r>
            <a:r>
              <a:rPr lang="en-US" altLang="zh-CN" dirty="0">
                <a:solidFill>
                  <a:srgbClr val="0000FF"/>
                </a:solidFill>
              </a:rPr>
              <a:t>from 3,000 to 3,500</a:t>
            </a:r>
            <a:r>
              <a:rPr lang="en-US" altLang="zh-CN" dirty="0"/>
              <a:t> bicycles per hour </a:t>
            </a:r>
            <a:r>
              <a:rPr lang="en-US" altLang="zh-CN" dirty="0">
                <a:solidFill>
                  <a:srgbClr val="0000FF"/>
                </a:solidFill>
              </a:rPr>
              <a:t>per 2.6-ft </a:t>
            </a:r>
            <a:r>
              <a:rPr lang="en-US" altLang="zh-CN" dirty="0"/>
              <a:t>(0.78 m) lane. </a:t>
            </a:r>
          </a:p>
          <a:p>
            <a:r>
              <a:rPr lang="en-US" altLang="zh-CN" dirty="0" err="1"/>
              <a:t>Raksuntorn</a:t>
            </a:r>
            <a:r>
              <a:rPr lang="en-US" altLang="zh-CN" dirty="0"/>
              <a:t>  and Khan (2003): </a:t>
            </a:r>
            <a:r>
              <a:rPr lang="en-US" altLang="zh-CN" dirty="0">
                <a:solidFill>
                  <a:srgbClr val="0000FF"/>
                </a:solidFill>
              </a:rPr>
              <a:t>4,500</a:t>
            </a:r>
            <a:r>
              <a:rPr lang="en-US" altLang="zh-CN" dirty="0"/>
              <a:t> bicycles per hour of green </a:t>
            </a:r>
            <a:r>
              <a:rPr lang="en-US" altLang="zh-CN" dirty="0">
                <a:solidFill>
                  <a:srgbClr val="0000FF"/>
                </a:solidFill>
              </a:rPr>
              <a:t>per 8-ft </a:t>
            </a:r>
            <a:r>
              <a:rPr lang="en-US" altLang="zh-CN" dirty="0"/>
              <a:t>(2.4 m) wide bicycle lane.</a:t>
            </a:r>
          </a:p>
          <a:p>
            <a:r>
              <a:rPr lang="en-US" altLang="zh-CN" dirty="0"/>
              <a:t>Miller and Ramey (1975): somewhere above </a:t>
            </a:r>
            <a:r>
              <a:rPr lang="en-US" altLang="zh-CN" dirty="0">
                <a:solidFill>
                  <a:srgbClr val="0000FF"/>
                </a:solidFill>
              </a:rPr>
              <a:t>700</a:t>
            </a:r>
            <a:r>
              <a:rPr lang="en-US" altLang="zh-CN" dirty="0"/>
              <a:t> bicycles/hr/ft. </a:t>
            </a:r>
          </a:p>
          <a:p>
            <a:r>
              <a:rPr lang="en-US" altLang="zh-CN" dirty="0"/>
              <a:t>Gould and </a:t>
            </a:r>
            <a:r>
              <a:rPr lang="en-US" altLang="zh-CN" dirty="0" err="1"/>
              <a:t>Karner</a:t>
            </a:r>
            <a:r>
              <a:rPr lang="en-US" altLang="zh-CN" dirty="0"/>
              <a:t> (2009): </a:t>
            </a:r>
            <a:r>
              <a:rPr lang="en-US" altLang="zh-CN" dirty="0">
                <a:solidFill>
                  <a:srgbClr val="0000FF"/>
                </a:solidFill>
              </a:rPr>
              <a:t>792</a:t>
            </a:r>
            <a:r>
              <a:rPr lang="en-US" altLang="zh-CN" dirty="0"/>
              <a:t> bicycles/hr/ft. </a:t>
            </a:r>
          </a:p>
          <a:p>
            <a:r>
              <a:rPr lang="en-US" altLang="zh-CN" dirty="0"/>
              <a:t>The capacity in China was reported to be </a:t>
            </a:r>
            <a:r>
              <a:rPr lang="en-US" altLang="zh-CN" dirty="0">
                <a:solidFill>
                  <a:srgbClr val="0000FF"/>
                </a:solidFill>
              </a:rPr>
              <a:t>5,250</a:t>
            </a:r>
            <a:r>
              <a:rPr lang="en-US" altLang="zh-CN" dirty="0"/>
              <a:t> bicycles/hr in Shanghai and </a:t>
            </a:r>
            <a:r>
              <a:rPr lang="en-US" altLang="zh-CN" dirty="0">
                <a:solidFill>
                  <a:srgbClr val="0000FF"/>
                </a:solidFill>
              </a:rPr>
              <a:t>5,220</a:t>
            </a:r>
            <a:r>
              <a:rPr lang="en-US" altLang="zh-CN" dirty="0"/>
              <a:t> bicycles/hr in Beijing for a 2.5-m pathway (Xu 1992; Liu, Shen, and Ren 1993)</a:t>
            </a:r>
            <a:endParaRPr lang="zh-CN"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Modeling</a:t>
            </a:r>
            <a:endParaRPr lang="zh-CN" altLang="en-US" dirty="0"/>
          </a:p>
        </p:txBody>
      </p:sp>
      <p:sp>
        <p:nvSpPr>
          <p:cNvPr id="3" name="内容占位符 2"/>
          <p:cNvSpPr>
            <a:spLocks noGrp="1"/>
          </p:cNvSpPr>
          <p:nvPr>
            <p:ph sz="quarter" idx="1"/>
          </p:nvPr>
        </p:nvSpPr>
        <p:spPr>
          <a:xfrm>
            <a:off x="914400" y="1447800"/>
            <a:ext cx="8086756" cy="5267348"/>
          </a:xfrm>
        </p:spPr>
        <p:txBody>
          <a:bodyPr>
            <a:normAutofit/>
          </a:bodyPr>
          <a:lstStyle/>
          <a:p>
            <a:r>
              <a:rPr lang="en-US" altLang="zh-CN" dirty="0" err="1">
                <a:solidFill>
                  <a:srgbClr val="FF0000"/>
                </a:solidFill>
              </a:rPr>
              <a:t>Mutlivalue</a:t>
            </a:r>
            <a:r>
              <a:rPr lang="en-US" altLang="zh-CN" dirty="0">
                <a:solidFill>
                  <a:srgbClr val="FF0000"/>
                </a:solidFill>
              </a:rPr>
              <a:t> cellular automaton </a:t>
            </a:r>
            <a:r>
              <a:rPr lang="en-US" altLang="zh-CN" dirty="0"/>
              <a:t>(CA) models (Jiang, </a:t>
            </a:r>
            <a:r>
              <a:rPr lang="en-US" altLang="zh-CN" dirty="0" err="1"/>
              <a:t>Jia</a:t>
            </a:r>
            <a:r>
              <a:rPr lang="en-US" altLang="zh-CN" dirty="0"/>
              <a:t>, and Wu 2003; </a:t>
            </a:r>
            <a:r>
              <a:rPr lang="en-US" altLang="zh-CN" dirty="0" err="1"/>
              <a:t>Jia</a:t>
            </a:r>
            <a:r>
              <a:rPr lang="en-US" altLang="zh-CN" dirty="0"/>
              <a:t> et al. 2007). </a:t>
            </a:r>
          </a:p>
          <a:p>
            <a:r>
              <a:rPr lang="en-US" altLang="zh-CN" dirty="0"/>
              <a:t>Gould and </a:t>
            </a:r>
            <a:r>
              <a:rPr lang="en-US" altLang="zh-CN" dirty="0" err="1"/>
              <a:t>Karner</a:t>
            </a:r>
            <a:r>
              <a:rPr lang="en-US" altLang="zh-CN" dirty="0"/>
              <a:t> (2009) developed a </a:t>
            </a:r>
            <a:r>
              <a:rPr lang="en-US" altLang="zh-CN" dirty="0">
                <a:solidFill>
                  <a:srgbClr val="FF0000"/>
                </a:solidFill>
              </a:rPr>
              <a:t>two-lane CA model</a:t>
            </a:r>
            <a:r>
              <a:rPr lang="en-US" altLang="zh-CN" dirty="0"/>
              <a:t>. </a:t>
            </a:r>
          </a:p>
          <a:p>
            <a:r>
              <a:rPr lang="en-US" altLang="zh-CN" dirty="0" err="1"/>
              <a:t>Vasic</a:t>
            </a:r>
            <a:r>
              <a:rPr lang="en-US" altLang="zh-CN" dirty="0"/>
              <a:t> and Ruskin (2012) have proposed a </a:t>
            </a:r>
            <a:r>
              <a:rPr lang="en-US" altLang="zh-CN" dirty="0">
                <a:solidFill>
                  <a:srgbClr val="FF0000"/>
                </a:solidFill>
              </a:rPr>
              <a:t>CA model </a:t>
            </a:r>
            <a:r>
              <a:rPr lang="en-US" altLang="zh-CN" dirty="0"/>
              <a:t>to simulate traffic including cars and bicycles on a stretch of road and an intersection causing conflict between cars and bicycles sharing a lane. </a:t>
            </a:r>
          </a:p>
          <a:p>
            <a:r>
              <a:rPr lang="en-US" altLang="zh-CN" dirty="0"/>
              <a:t>Zhang, Ren, and Yang (2013) have proposed a </a:t>
            </a:r>
            <a:r>
              <a:rPr lang="en-US" altLang="zh-CN" dirty="0">
                <a:solidFill>
                  <a:srgbClr val="FF0000"/>
                </a:solidFill>
              </a:rPr>
              <a:t>CA model </a:t>
            </a:r>
            <a:r>
              <a:rPr lang="en-US" altLang="zh-CN" dirty="0"/>
              <a:t>and a </a:t>
            </a:r>
            <a:r>
              <a:rPr lang="en-US" altLang="zh-CN" dirty="0">
                <a:solidFill>
                  <a:srgbClr val="FF0000"/>
                </a:solidFill>
              </a:rPr>
              <a:t>gas dynamics model </a:t>
            </a:r>
            <a:r>
              <a:rPr lang="en-US" altLang="zh-CN" dirty="0"/>
              <a:t>to simulate mixed traffic of bicycles and electric bicycles. </a:t>
            </a:r>
          </a:p>
          <a:p>
            <a:r>
              <a:rPr lang="en-US" altLang="zh-CN" dirty="0"/>
              <a:t>Zhao et al. (2013) developed a </a:t>
            </a:r>
            <a:r>
              <a:rPr lang="en-US" altLang="zh-CN" dirty="0">
                <a:solidFill>
                  <a:srgbClr val="FF0000"/>
                </a:solidFill>
              </a:rPr>
              <a:t>CA model </a:t>
            </a:r>
            <a:r>
              <a:rPr lang="en-US" altLang="zh-CN" dirty="0"/>
              <a:t>and calibrated the model with the use of the field data. </a:t>
            </a:r>
            <a:endParaRPr lang="zh-CN" altLang="en-US" dirty="0"/>
          </a:p>
        </p:txBody>
      </p:sp>
    </p:spTree>
    <p:extLst>
      <p:ext uri="{BB962C8B-B14F-4D97-AF65-F5344CB8AC3E}">
        <p14:creationId xmlns:p14="http://schemas.microsoft.com/office/powerpoint/2010/main" xmlns="" val="102707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en-GB" altLang="zh-CN" dirty="0">
                <a:solidFill>
                  <a:srgbClr val="0000FF"/>
                </a:solidFill>
              </a:rPr>
              <a:t>Safety</a:t>
            </a:r>
            <a:r>
              <a:rPr lang="en-GB" altLang="zh-CN" dirty="0"/>
              <a:t> (</a:t>
            </a:r>
            <a:r>
              <a:rPr lang="en-GB" altLang="zh-CN" dirty="0" err="1"/>
              <a:t>Dozza</a:t>
            </a:r>
            <a:r>
              <a:rPr lang="en-GB" altLang="zh-CN" dirty="0"/>
              <a:t> et al., 2016; </a:t>
            </a:r>
            <a:r>
              <a:rPr lang="en-GB" altLang="zh-CN" dirty="0" err="1"/>
              <a:t>Hamann</a:t>
            </a:r>
            <a:r>
              <a:rPr lang="en-GB" altLang="zh-CN" dirty="0"/>
              <a:t> and Peek-</a:t>
            </a:r>
            <a:r>
              <a:rPr lang="en-GB" altLang="zh-CN" dirty="0" err="1"/>
              <a:t>Asa</a:t>
            </a:r>
            <a:r>
              <a:rPr lang="en-GB" altLang="zh-CN" dirty="0"/>
              <a:t>, 2017)</a:t>
            </a:r>
          </a:p>
          <a:p>
            <a:r>
              <a:rPr lang="en-GB" altLang="zh-CN" dirty="0">
                <a:solidFill>
                  <a:srgbClr val="0000FF"/>
                </a:solidFill>
              </a:rPr>
              <a:t>Level of service </a:t>
            </a:r>
            <a:r>
              <a:rPr lang="en-GB" altLang="zh-CN" dirty="0"/>
              <a:t>(Allen-</a:t>
            </a:r>
            <a:r>
              <a:rPr lang="en-GB" altLang="zh-CN" dirty="0" err="1"/>
              <a:t>Munley</a:t>
            </a:r>
            <a:r>
              <a:rPr lang="en-GB" altLang="zh-CN" dirty="0"/>
              <a:t> et al., 2004; Wang et al., 2008; Elias, 2011; </a:t>
            </a:r>
            <a:r>
              <a:rPr lang="en-GB" altLang="zh-CN" dirty="0" err="1"/>
              <a:t>Dozza</a:t>
            </a:r>
            <a:r>
              <a:rPr lang="en-GB" altLang="zh-CN" dirty="0"/>
              <a:t> and </a:t>
            </a:r>
            <a:r>
              <a:rPr lang="en-GB" altLang="zh-CN" dirty="0" err="1"/>
              <a:t>Werneke</a:t>
            </a:r>
            <a:r>
              <a:rPr lang="en-GB" altLang="zh-CN" dirty="0"/>
              <a:t>, 2014),</a:t>
            </a:r>
          </a:p>
          <a:p>
            <a:r>
              <a:rPr lang="en-GB" altLang="zh-CN" dirty="0">
                <a:solidFill>
                  <a:srgbClr val="0000FF"/>
                </a:solidFill>
              </a:rPr>
              <a:t>Effect of bicycles on vehicle traffic flow </a:t>
            </a:r>
            <a:r>
              <a:rPr lang="en-GB" altLang="zh-CN" dirty="0"/>
              <a:t>(Zhao et al., 2013; Luo et al., 2015; Zhang et al., 2017).</a:t>
            </a:r>
          </a:p>
          <a:p>
            <a:endParaRPr lang="en-GB" altLang="zh-CN" dirty="0"/>
          </a:p>
          <a:p>
            <a:r>
              <a:rPr lang="en-US" altLang="zh-CN" dirty="0"/>
              <a:t>Empirical studies concerning the traffic dynamics of bicycle flow are very limited </a:t>
            </a:r>
            <a:endParaRPr lang="zh-CN" alt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平衡">
  <a:themeElements>
    <a:clrScheme name="平衡">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平衡">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平衡">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654</TotalTime>
  <Words>3246</Words>
  <Application>Microsoft Office PowerPoint</Application>
  <PresentationFormat>全屏显示(4:3)</PresentationFormat>
  <Paragraphs>166</Paragraphs>
  <Slides>59</Slides>
  <Notes>0</Notes>
  <HiddenSlides>0</HiddenSlides>
  <MMClips>5</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59</vt:i4>
      </vt:variant>
    </vt:vector>
  </HeadingPairs>
  <TitlesOfParts>
    <vt:vector size="61" baseType="lpstr">
      <vt:lpstr>平衡</vt:lpstr>
      <vt:lpstr>Graph</vt:lpstr>
      <vt:lpstr> Experimental study and modeling of bicycle flow</vt:lpstr>
      <vt:lpstr>Outline</vt:lpstr>
      <vt:lpstr>Introduction</vt:lpstr>
      <vt:lpstr>幻灯片 4</vt:lpstr>
      <vt:lpstr>幻灯片 5</vt:lpstr>
      <vt:lpstr>Tsinghua University Campus</vt:lpstr>
      <vt:lpstr>Capacity</vt:lpstr>
      <vt:lpstr>Modeling</vt:lpstr>
      <vt:lpstr>幻灯片 9</vt:lpstr>
      <vt:lpstr>Experiment</vt:lpstr>
      <vt:lpstr>Single-file experiment setup</vt:lpstr>
      <vt:lpstr>幻灯片 12</vt:lpstr>
      <vt:lpstr>Experimental results</vt:lpstr>
      <vt:lpstr>幻灯片 14</vt:lpstr>
      <vt:lpstr>幻灯片 15</vt:lpstr>
      <vt:lpstr>幻灯片 16</vt:lpstr>
      <vt:lpstr>幻灯片 17</vt:lpstr>
      <vt:lpstr>Model</vt:lpstr>
      <vt:lpstr>Simulation results</vt:lpstr>
      <vt:lpstr>幻灯片 20</vt:lpstr>
      <vt:lpstr>幻灯片 21</vt:lpstr>
      <vt:lpstr>幻灯片 22</vt:lpstr>
      <vt:lpstr>Publications</vt:lpstr>
      <vt:lpstr>Relevant work</vt:lpstr>
      <vt:lpstr>幻灯片 25</vt:lpstr>
      <vt:lpstr>Wide road experiment setup</vt:lpstr>
      <vt:lpstr>Experimental results</vt:lpstr>
      <vt:lpstr>幻灯片 28</vt:lpstr>
      <vt:lpstr>幻灯片 29</vt:lpstr>
      <vt:lpstr>幻灯片 30</vt:lpstr>
      <vt:lpstr>幻灯片 31</vt:lpstr>
      <vt:lpstr>幻灯片 32</vt:lpstr>
      <vt:lpstr>幻灯片 33</vt:lpstr>
      <vt:lpstr>Model</vt:lpstr>
      <vt:lpstr>幻灯片 35</vt:lpstr>
      <vt:lpstr>幻灯片 36</vt:lpstr>
      <vt:lpstr>幻灯片 37</vt:lpstr>
      <vt:lpstr>幻灯片 38</vt:lpstr>
      <vt:lpstr>幻灯片 39</vt:lpstr>
      <vt:lpstr>Simulation results</vt:lpstr>
      <vt:lpstr>幻灯片 41</vt:lpstr>
      <vt:lpstr>幻灯片 42</vt:lpstr>
      <vt:lpstr>Experiment on interactions</vt:lpstr>
      <vt:lpstr>幻灯片 44</vt:lpstr>
      <vt:lpstr>Experiment on interactions</vt:lpstr>
      <vt:lpstr>幻灯片 46</vt:lpstr>
      <vt:lpstr>幻灯片 47</vt:lpstr>
      <vt:lpstr>幻灯片 48</vt:lpstr>
      <vt:lpstr>幻灯片 49</vt:lpstr>
      <vt:lpstr>modelling</vt:lpstr>
      <vt:lpstr>幻灯片 51</vt:lpstr>
      <vt:lpstr>幻灯片 52</vt:lpstr>
      <vt:lpstr>幻灯片 53</vt:lpstr>
      <vt:lpstr>幻灯片 54</vt:lpstr>
      <vt:lpstr>Simulation results</vt:lpstr>
      <vt:lpstr>幻灯片 56</vt:lpstr>
      <vt:lpstr>幻灯片 57</vt:lpstr>
      <vt:lpstr>Conclusion</vt:lpstr>
      <vt:lpstr>幻灯片 59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Dynamics of Bicycle Flow: Experiment and Modeling</dc:title>
  <dc:creator>yu</dc:creator>
  <cp:lastModifiedBy>yu</cp:lastModifiedBy>
  <cp:revision>74</cp:revision>
  <dcterms:created xsi:type="dcterms:W3CDTF">2016-07-16T05:52:59Z</dcterms:created>
  <dcterms:modified xsi:type="dcterms:W3CDTF">2019-09-03T19:49:45Z</dcterms:modified>
</cp:coreProperties>
</file>